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6858000" cx="12192000"/>
  <p:notesSz cx="6858000" cy="9144000"/>
  <p:embeddedFontLst>
    <p:embeddedFont>
      <p:font typeface="Montserrat"/>
      <p:regular r:id="rId67"/>
      <p:bold r:id="rId68"/>
      <p:italic r:id="rId69"/>
      <p:boldItalic r:id="rId70"/>
    </p:embeddedFont>
    <p:embeddedFont>
      <p:font typeface="Roboto Mon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5" roundtripDataSignature="AMtx7mjctHbzq70AQUB+gLXcHBwnRij/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EDA65B-4C61-4F76-88F7-96A8E9CB07AC}">
  <a:tblStyle styleId="{6AEDA65B-4C61-4F76-88F7-96A8E9CB07A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7ED"/>
          </a:solidFill>
        </a:fill>
      </a:tcStyle>
    </a:wholeTbl>
    <a:band1H>
      <a:tcTxStyle/>
      <a:tcStyle>
        <a:fill>
          <a:solidFill>
            <a:srgbClr val="CBCCD8"/>
          </a:solidFill>
        </a:fill>
      </a:tcStyle>
    </a:band1H>
    <a:band2H>
      <a:tcTxStyle/>
    </a:band2H>
    <a:band1V>
      <a:tcTxStyle/>
      <a:tcStyle>
        <a:fill>
          <a:solidFill>
            <a:srgbClr val="CBCCD8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159ADED6-0859-4441-B142-6EBCBF9FC6F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ono-italic.fntdata"/><Relationship Id="rId72" Type="http://schemas.openxmlformats.org/officeDocument/2006/relationships/font" Target="fonts/RobotoMono-bold.fntdata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font" Target="fonts/RobotoMono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ono-regular.fntdata"/><Relationship Id="rId70" Type="http://schemas.openxmlformats.org/officeDocument/2006/relationships/font" Target="fonts/Montserra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Montserrat-bold.fntdata"/><Relationship Id="rId23" Type="http://schemas.openxmlformats.org/officeDocument/2006/relationships/slide" Target="slides/slide18.xml"/><Relationship Id="rId67" Type="http://schemas.openxmlformats.org/officeDocument/2006/relationships/font" Target="fonts/Montserrat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o.wikipedia.org/wiki/1916%EB%85%84" TargetMode="External"/><Relationship Id="rId3" Type="http://schemas.openxmlformats.org/officeDocument/2006/relationships/hyperlink" Target="https://ko.wikipedia.org/wiki/%ED%8C%90%EC%B4%88_%EB%B9%84%EC%95%BC" TargetMode="External"/><Relationship Id="rId4" Type="http://schemas.openxmlformats.org/officeDocument/2006/relationships/hyperlink" Target="https://ko.wikipedia.org/wiki/%EB%89%B4%EB%A9%95%EC%8B%9C%EC%BD%94%EC%A3%BC" TargetMode="External"/><Relationship Id="rId11" Type="http://schemas.openxmlformats.org/officeDocument/2006/relationships/hyperlink" Target="https://namu.wiki/w/%EC%9D%B4%EB%9E%80-%EC%9D%B4%EB%9D%BC%ED%81%AC%20%EC%A0%84%EC%9F%81" TargetMode="External"/><Relationship Id="rId10" Type="http://schemas.openxmlformats.org/officeDocument/2006/relationships/hyperlink" Target="https://namu.wiki/w/%ED%83%80%EC%9D%B4%EC%BD%98%EB%8D%B0%EB%A1%9C%EA%B0%80%EA%B8%89%20%EC%88%9C%EC%96%91%ED%95%A8" TargetMode="External"/><Relationship Id="rId12" Type="http://schemas.openxmlformats.org/officeDocument/2006/relationships/hyperlink" Target="https://namu.wiki/w/F-14" TargetMode="External"/><Relationship Id="rId9" Type="http://schemas.openxmlformats.org/officeDocument/2006/relationships/hyperlink" Target="https://namu.wiki/w/%EB%AF%B8%ED%95%A9%EC%A4%91%EA%B5%AD%20%ED%95%B4%EA%B5%B0" TargetMode="External"/><Relationship Id="rId5" Type="http://schemas.openxmlformats.org/officeDocument/2006/relationships/hyperlink" Target="https://ko.wikipedia.org/wiki/%EC%A1%B4_%ED%8D%BC%EC%8B%B1" TargetMode="External"/><Relationship Id="rId6" Type="http://schemas.openxmlformats.org/officeDocument/2006/relationships/hyperlink" Target="https://ko.wikipedia.org/wiki/1917%EB%85%84" TargetMode="External"/><Relationship Id="rId7" Type="http://schemas.openxmlformats.org/officeDocument/2006/relationships/hyperlink" Target="https://namu.wiki/w/1988%EB%85%84" TargetMode="External"/><Relationship Id="rId8" Type="http://schemas.openxmlformats.org/officeDocument/2006/relationships/hyperlink" Target="https://namu.wiki/w/7%EC%9B%94%203%EC%9D%BC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o.wikipedia.org/wiki/1916%EB%85%84" TargetMode="External"/><Relationship Id="rId3" Type="http://schemas.openxmlformats.org/officeDocument/2006/relationships/hyperlink" Target="https://ko.wikipedia.org/wiki/%ED%8C%90%EC%B4%88_%EB%B9%84%EC%95%BC" TargetMode="External"/><Relationship Id="rId4" Type="http://schemas.openxmlformats.org/officeDocument/2006/relationships/hyperlink" Target="https://ko.wikipedia.org/wiki/%EB%89%B4%EB%A9%95%EC%8B%9C%EC%BD%94%EC%A3%BC" TargetMode="External"/><Relationship Id="rId5" Type="http://schemas.openxmlformats.org/officeDocument/2006/relationships/hyperlink" Target="https://ko.wikipedia.org/wiki/%EC%A1%B4_%ED%8D%BC%EC%8B%B1" TargetMode="External"/><Relationship Id="rId6" Type="http://schemas.openxmlformats.org/officeDocument/2006/relationships/hyperlink" Target="https://ko.wikipedia.org/wiki/1917%EB%85%84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amu.wiki/w/1988%EB%85%84" TargetMode="External"/><Relationship Id="rId3" Type="http://schemas.openxmlformats.org/officeDocument/2006/relationships/hyperlink" Target="https://namu.wiki/w/7%EC%9B%94%203%EC%9D%BC" TargetMode="External"/><Relationship Id="rId4" Type="http://schemas.openxmlformats.org/officeDocument/2006/relationships/hyperlink" Target="https://namu.wiki/w/%EB%AF%B8%ED%95%A9%EC%A4%91%EA%B5%AD%20%ED%95%B4%EA%B5%B0" TargetMode="External"/><Relationship Id="rId5" Type="http://schemas.openxmlformats.org/officeDocument/2006/relationships/hyperlink" Target="https://namu.wiki/w/%ED%83%80%EC%9D%B4%EC%BD%98%EB%8D%B0%EB%A1%9C%EA%B0%80%EA%B8%89%20%EC%88%9C%EC%96%91%ED%95%A8" TargetMode="External"/><Relationship Id="rId6" Type="http://schemas.openxmlformats.org/officeDocument/2006/relationships/hyperlink" Target="https://namu.wiki/w/%EC%9D%B4%EB%9E%80-%EC%9D%B4%EB%9D%BC%ED%81%AC%20%EC%A0%84%EC%9F%81" TargetMode="External"/><Relationship Id="rId7" Type="http://schemas.openxmlformats.org/officeDocument/2006/relationships/hyperlink" Target="https://namu.wiki/w/F-14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861e43b9d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7861e43b9d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861e43b9d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7861e43b9d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cf76449bb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텍스트 데이터의 주제를 발견하고 이해하는 데 사용되는 통계적 모델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각 문서가 여러 주제의 혼합으로 구성되어 있고, 각 주제가 여러 단어의 혼합으로 구성되어 있다는 가정 하에 작동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이를 통해 텍스트 데이터를 보다 구조적으로 이해하고 활용할 수 있음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(추가 질문시: Appendix 49 slide에 자료 있음)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ecf76449bb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cf76449bb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ecf76449bb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cf76449bb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ecf76449bb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cf76449bb_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ecf76449bb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d46c35c7a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ed46c35c7a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d46c35c7a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ed46c35c7a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d46c35c7a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ed46c35c7a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d46c35c7a_1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ed46c35c7a_1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d46c35c7a_1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ed46c35c7a_1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d7056aa6d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latin typeface="Arial"/>
                <a:ea typeface="Arial"/>
                <a:cs typeface="Arial"/>
                <a:sym typeface="Arial"/>
                <a:hlinkClick r:id="rId2"/>
              </a:rPr>
              <a:t>1916년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3월 </a:t>
            </a:r>
            <a:r>
              <a:rPr lang="en-US" sz="1100" u="sng">
                <a:latin typeface="Arial"/>
                <a:ea typeface="Arial"/>
                <a:cs typeface="Arial"/>
                <a:sym typeface="Arial"/>
                <a:hlinkClick r:id="rId3"/>
              </a:rPr>
              <a:t>판초 비야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가 1,500명의 멕시코인을 데리고 국경을 넘어 </a:t>
            </a:r>
            <a:r>
              <a:rPr lang="en-US" sz="1100" u="sng">
                <a:latin typeface="Arial"/>
                <a:ea typeface="Arial"/>
                <a:cs typeface="Arial"/>
                <a:sym typeface="Arial"/>
                <a:hlinkClick r:id="rId4"/>
              </a:rPr>
              <a:t>뉴멕시코주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콜럼버스를 공격했다. 미군 기병 분견대를 공격하여 100마리의 말과 노새를 붙잡고 마을을 불태웠으며, 시민 17명을 죽였다. 윌슨 대통령은 </a:t>
            </a:r>
            <a:r>
              <a:rPr lang="en-US" sz="1100" u="sng">
                <a:latin typeface="Arial"/>
                <a:ea typeface="Arial"/>
                <a:cs typeface="Arial"/>
                <a:sym typeface="Arial"/>
                <a:hlinkClick r:id="rId5"/>
              </a:rPr>
              <a:t>존 퍼싱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장군이 지휘하는 12,000명의 군대를 파견하여 비야를 추적했다. 이 원정은 그 목적을 이루지 못하고 실패했고, </a:t>
            </a:r>
            <a:r>
              <a:rPr lang="en-US" sz="1100" u="sng">
                <a:latin typeface="Arial"/>
                <a:ea typeface="Arial"/>
                <a:cs typeface="Arial"/>
                <a:sym typeface="Arial"/>
                <a:hlinkClick r:id="rId6"/>
              </a:rPr>
              <a:t>1917년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1월에 퇴각했다.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1988년 8월 17일, 파키스탄의 군인 출신 대통령 지아 우르 라만이 비행기 추락 사고로 사망했습니다. 이 사고는 파키스탄 내외에서 큰 충격을 주었고, 라만 대통령의 갑작스러운 사망은 파키스탄의 정치적 불안정을 초래했습니다.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1988년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7월 3일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이란항공 655편 에어버스 A300B2-200 민간 여객기가 </a:t>
            </a: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9"/>
              </a:rPr>
              <a:t>미 해군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소속 </a:t>
            </a: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0"/>
              </a:rPr>
              <a:t>타이콘데로가급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이지스 순양함 USS 빈센스함에게 격추당한 사건. 미군측의 각종 실책으로 </a:t>
            </a: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1"/>
              </a:rPr>
              <a:t>당시 전쟁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과는 아무런 상관없는 민항기를 </a:t>
            </a: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2"/>
              </a:rPr>
              <a:t>F-14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 오인하여 격추시켰던 사건이기도 하다.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ed7056aa6d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weWe have </a:t>
            </a:r>
            <a:endParaRPr/>
          </a:p>
        </p:txBody>
      </p:sp>
      <p:sp>
        <p:nvSpPr>
          <p:cNvPr id="391" name="Google Shape;3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ed46c35c7a_1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1. 공화당의 역대 연설문에서 주요하게 다뤄진 주제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애국심과 리더십: 애국적 언어와 리더십 자질의 강조.</a:t>
            </a:r>
            <a:r>
              <a:rPr lang="en-US" sz="1000"/>
              <a:t> -&gt; </a:t>
            </a:r>
            <a:r>
              <a:rPr lang="en-US" sz="1000"/>
              <a:t>distinguished patriotic, patriotic leadership, honorable patriotic, statements patriotic, unanimity patriotic, patriotic posturing, aligned patriotic.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헌법과 법적 책임: 헌법과 법적 책임에 대한 충실성.</a:t>
            </a:r>
            <a:r>
              <a:rPr lang="en-US" sz="1000"/>
              <a:t> -&gt; </a:t>
            </a:r>
            <a:r>
              <a:rPr lang="en-US" sz="1000"/>
              <a:t>oath preside, uphold sworn, received mandate, duty statesmanship, mandate described, vigorous mandate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능력과 정직성: 리더십의 역량과 도덕적 기준.</a:t>
            </a:r>
            <a:r>
              <a:rPr lang="en-US" sz="1000"/>
              <a:t> -&gt; </a:t>
            </a:r>
            <a:r>
              <a:rPr lang="en-US" sz="1000"/>
              <a:t>competent principled, statesmanship capable, rectitude statesmanship, honorable leaders, capability diplomatic.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정당의 명성 및 단합: 정당의 명성과 내부 단합 강조.</a:t>
            </a:r>
            <a:r>
              <a:rPr lang="en-US" sz="1000"/>
              <a:t> -&gt; </a:t>
            </a:r>
            <a:r>
              <a:rPr lang="en-US" sz="1000"/>
              <a:t>honorable form, delegation pleased, honorable leaders, delegates nations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전략적 언급과 외교적 역할: 외교적 역량과 시민 동원.</a:t>
            </a:r>
            <a:r>
              <a:rPr lang="en-US" sz="1000"/>
              <a:t> -&gt; </a:t>
            </a:r>
            <a:r>
              <a:rPr lang="en-US" sz="1000"/>
              <a:t>capability diplomatic, mobilization citizen, patriotism capable, statesmanship adhere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2. 민주당의 역대 연설문에서 강조된 주요 주제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강조: 리더십의 확신과 능력 강조, 다양한 리더십 스타일을 부각. -&gt; assured leadership, asserting leadership, leadership assertive, disillusioned leadership, satisfied leadership, assertive leadership, leadership assured, thoughtful leadership, prudent leadership, confident leadership, honest leadership, unquestioned leadership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정당의 명성과 약속: 정당의 신뢰성과 약속을 지키려는 강조. -&gt; sincerity republican, parties reaffirms, parties promises, promises leaders, candidates faithful, obligation democrats, party honorable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다양한 측면: 사려 깊고 신중하며 정직한 리더십 강조. -&gt; thoughtful leaders, prudent leadership, leadership honest, leadership satisfied, doubt leadership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정당 간의 비교와 차별화: 공화당과의 차별화를 통한 민주당의 신뢰성과 진정성 강조. -&gt; sincerity republican, confidence democrats, obligation democrats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신뢰와 약속: 리더십의 신뢰성과 약속을 강조하며 유권자에게 확신 제공. -&gt; promises leaders, candidates faithful, leadership confident, unquestioned leadership, honest leadership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07" name="Google Shape;407;g2ed46c35c7a_1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86c763468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경제에 대한 언급이 많이 차이나므로, 경제에 대한 키워드가 주요한 피처로 사용가능할지도 모른다. 부정적인 요소가 당락에 영향을 끼칠지도 모른다</a:t>
            </a:r>
            <a:endParaRPr/>
          </a:p>
        </p:txBody>
      </p:sp>
      <p:sp>
        <p:nvSpPr>
          <p:cNvPr id="421" name="Google Shape;421;g2786c763468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786c763468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68y - 베트남 전쟁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Nixton - 당시 사회적 이슈를 잘 반영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시대의 흐름을 대표하는 키워드가 들어갔을때 당선될 확률이 높아보이므로 주요 피처가 될지도 모른다</a:t>
            </a:r>
            <a:endParaRPr/>
          </a:p>
        </p:txBody>
      </p:sp>
      <p:sp>
        <p:nvSpPr>
          <p:cNvPr id="434" name="Google Shape;434;g2786c763468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786c763468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76y - 유일한 남부출신 대통령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출신이나 주지사로 있던 지역 정보가 반영된 피처가 모델에 영항을 줄지도 모른다</a:t>
            </a:r>
            <a:endParaRPr/>
          </a:p>
        </p:txBody>
      </p:sp>
      <p:sp>
        <p:nvSpPr>
          <p:cNvPr id="447" name="Google Shape;447;g2786c763468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86c763468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후보별 특색이 대선의 당락을 가르는 피처가 될지도 모른다</a:t>
            </a:r>
            <a:endParaRPr/>
          </a:p>
        </p:txBody>
      </p:sp>
      <p:sp>
        <p:nvSpPr>
          <p:cNvPr id="458" name="Google Shape;458;g2786c763468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786c763468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인종차별의 관련단어가 주요한 키워드가 될지도 모른다</a:t>
            </a:r>
            <a:endParaRPr/>
          </a:p>
        </p:txBody>
      </p:sp>
      <p:sp>
        <p:nvSpPr>
          <p:cNvPr id="471" name="Google Shape;471;g2786c763468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ed46c35c7a_1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&lt;낙선&gt;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애국심과 리더십: 국가에 대한 헌신과 리더십 자질 강조. -&gt;  distinguished patriotic, patriotic leadership, honorable patriotic, invoke patriotic, unanimity patriotic, patriotic posturing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헌법과 법적 책임: 헌법과 법적 책임의 중요성 강조. -&gt; oath preside, uphold sworn, constitution command, received mandate, vigorous mandate, commands allegiance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능력과 역량: 리더십의 역량과 능력, 외교적 역량 강조. -&gt; statesmanship command, statesmanship capable, identify competent, form statesman, patriotism statesmanship, capability diplomatic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정당 및 정치적 태도: 정당에 대한 언급과 정치적 태도 강조. -&gt; commendation democratic, allegation provide, democracy refrain, abilities congressmen, honorable leaders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정치적 경과와 상황: 정치적 입장과 상황 설명 -&gt; statements patriotic, held statesmanlike, mandate described, recognized mandate, delegates nations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&lt;당선&gt;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중요성: 강력하고 다양한 리더십 스타일을 강조. -&gt; assured leadership, ineptness leadership, asserting leadership, leadership assertive, disillusioned leadership, satisfied leadership, assertive leadership, leadership assured, thoughtful leadership, prudent leadership, leadership honest, leadership confident, honest leadership, unquestioned leadership, acknowledge leadership -&gt; assured (확신하는), assertive (단호한), thoughtful (사려 깊은), prudent (신중한), honest (정직한), confident (자신 있는), unquestioned (의심의 여지가 없는).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신뢰와 약속: 유권자들에게 신뢰를 주고, 약속을 지키겠다는 메시지. -&gt; promises leaders, candidates faithful, promises leadership, candidates promises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정당과의 연계: 자신의 리더십뿐만 아니라 소속 정당의 가치를 함께 강조. -&gt; parties reaffirms, party honorable, parties promises, obligation democrats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확신과 신뢰: 유권자들에게 확신을 주고 신뢰할 수 있는 지도자로서의 이미지 구축. -&gt; assured leadership, leadership confident, leadership honest, unquestioned leadership, acknowledge leadership</a:t>
            </a:r>
            <a:endParaRPr sz="1000"/>
          </a:p>
        </p:txBody>
      </p:sp>
      <p:sp>
        <p:nvSpPr>
          <p:cNvPr id="482" name="Google Shape;482;g2ed46c35c7a_1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data는 바이든과 트럼프의 연설문을 비교분석해본 결과입니다.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발표자를 위한 comment: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- 2020년 미국 대통령 선거에서 도널드 트럼프는 선거 결과에 대해 여러 차례 부정 선거 의혹을 제기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그는 특히 우편 투표와 관련된 문제를 지적하며, 불법적인 투표나 조작이 있었다고 주장했습니다. 이로 인해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ballots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votes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와 같은 단어가 그의 연설에서 자주 사용됨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- 바이든의 경우 audience, members, we have 등의 늬앙스를 많이 가지네요 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861e43b9d_3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발표자를 위한 comment: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트럼프과 바이든 모두 경제, 정치적 단어는 많이 사용했고 차이점으로는 바이든의 경우 국제 관계에 대한 주제어를 많이 사용했다는 것을 확인함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LDA modeling으로 Topic 분석을 했고, 모두 보여줄 순없으니 cluster 1만 담았습니다.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Biden의 경우 China, Russia, Border(국경) 등의 국제관계에 대한 단어들이 보입니다.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경제와 재정, 정치관련된 것은 트럼프와 공통적입니다.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0" name="Google Shape;510;g27861e43b9d_3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발표자를 위한 comment: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트럼프의 경우 사회보장 및 의료에 대한 주제어를 많이 사용했다는 것을 확인함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마찬가지로 LDA modeling으로 Topic 분석을 했고, 모두 보여줄 순없으니 cluster 1만 담았습니다.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Trump의 경우 medicare, care 등의 사회보장, 의료 대한 단어들이 보입니다.  → 트럼프는 민주당의 medicare 확장 계획을 비판한다고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경제와 재정, 정치관련된 것은 바이든과 공통적입니다. </a:t>
            </a:r>
            <a:endParaRPr/>
          </a:p>
        </p:txBody>
      </p:sp>
      <p:sp>
        <p:nvSpPr>
          <p:cNvPr id="525" name="Google Shape;52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cf76449bb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ecf76449bb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사회 지표의 경우 연도 기반이라 검증 데이터셋이 적어 한두개 차이가 결과에 큰 영향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f1 score 비교해보면 중요도 모델이 더 높음</a:t>
            </a:r>
            <a:endParaRPr/>
          </a:p>
        </p:txBody>
      </p:sp>
      <p:sp>
        <p:nvSpPr>
          <p:cNvPr id="582" name="Google Shape;58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d7056aa6d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d7056aa6d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ed7056aa6d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ed7056aa6d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((연설문의 분석 후 주요 features를 정한 뒤 예측 모델링을 순차적으로 진행했다면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더 정확도가 좋은 예측이 가능했을 것이라 판단 (시간관계상 분담하여 동시에 진행) ))</a:t>
            </a:r>
            <a:endParaRPr sz="600"/>
          </a:p>
        </p:txBody>
      </p:sp>
      <p:sp>
        <p:nvSpPr>
          <p:cNvPr id="614" name="Google Shape;614;g2ed7056aa6d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ed7056aa6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ed7056aa6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2ed7056aa6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ed7056aa6d_3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ed7056aa6d_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ed7056aa6d_3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ed7056aa6d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ed7056aa6d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ed7056aa6d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7861e43b9d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7861e43b9d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27861e43b9d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ed7056aa6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1. 공화당의 역대 연설문에서 주요하게 다뤄진 주제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애국심과 리더십: 애국적 언어와 리더십 자질의 강조. -&gt; distinguished patriotic, patriotic leadership, honorable patriotic, statements patriotic, unanimity patriotic, patriotic posturing, aligned patriotic.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헌법과 법적 책임: 헌법과 법적 책임에 대한 충실성. -&gt; oath preside, uphold sworn, received mandate, duty statesmanship, mandate described, vigorous mandate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능력과 정직성: 리더십의 역량과 도덕적 기준. -&gt; competent principled, statesmanship capable, rectitude statesmanship, honorable leaders, capability diplomatic.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정당의 명성 및 단합: 정당의 명성과 내부 단합 강조. -&gt; honorable form, delegation pleased, honorable leaders, delegates nations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전략적 언급과 외교적 역할: 외교적 역량과 시민 동원. -&gt; capability diplomatic, mobilization citizen, patriotism capable, statesmanship adhere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87" name="Google Shape;687;g2ed7056aa6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ed7056aa6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2. 민주당의 역대 연설문에서 강조된 주요 주제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강조: 리더십의 확신과 능력 강조, 다양한 리더십 스타일을 부각. -&gt; assured leadership, asserting leadership, leadership assertive, disillusioned leadership, satisfied leadership, assertive leadership, leadership assured, thoughtful leadership, prudent leadership, confident leadership, honest leadership, unquestioned leadership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정당의 명성과 약속: 정당의 신뢰성과 약속을 지키려는 강조. -&gt; sincerity republican, parties reaffirms, parties promises, promises leaders, candidates faithful, obligation democrats, party honorable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다양한 측면: 사려 깊고 신중하며 정직한 리더십 강조. -&gt; thoughtful leaders, prudent leadership, leadership honest, leadership satisfied, doubt leadership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정당 간의 비교와 차별화: 공화당과의 차별화를 통한 민주당의 신뢰성과 진정성 강조. -&gt; sincerity republican, confidence democrats, obligation democrats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신뢰와 약속: 리더십의 신뢰성과 약속을 강조하며 유권자에게 확신 제공. -&gt; promises leaders, candidates faithful, leadership confident, unquestioned leadership, honest leadership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98" name="Google Shape;698;g2ed7056aa6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ed7056aa6d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애국심과 리더십: 국가에 대한 헌신과 리더십 자질 강조. -&gt;  distinguished patriotic, patriotic leadership, honorable patriotic, invoke patriotic, unanimity patriotic, patriotic posturing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헌법과 법적 책임: 헌법과 법적 책임의 중요성 강조. -&gt; oath preside, uphold sworn, constitution command, received mandate, vigorous mandate, commands allegiance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능력과 역량: 리더십의 역량과 능력, 외교적 역량 강조. -&gt; statesmanship command, statesmanship capable, identify competent, form statesman, patriotism statesmanship, capability diplomatic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정당 및 정치적 태도: 정당에 대한 언급과 정치적 태도 강조. -&gt; commendation democratic, allegation provide, democracy refrain, abilities congressmen, honorable leaders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정치적 경과와 상황: 정치적 입장과 상황 설명 -&gt; statements patriotic, held statesmanlike, mandate described, recognized mandate, delegates nations</a:t>
            </a:r>
            <a:endParaRPr sz="1000"/>
          </a:p>
        </p:txBody>
      </p:sp>
      <p:sp>
        <p:nvSpPr>
          <p:cNvPr id="709" name="Google Shape;709;g2ed7056aa6d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ed7056aa6d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리더십의 중요성: 강력하고 다양한 리더십 스타일을 강조. -&gt; assured leadership, ineptness leadership, asserting leadership, leadership assertive, disillusioned leadership, satisfied leadership, assertive leadership, leadership assured, thoughtful leadership, prudent leadership, leadership honest, leadership confident, honest leadership, unquestioned leadership, acknowledge leadership -&gt; assured (확신하는), assertive (단호한), thoughtful (사려 깊은), prudent (신중한), honest (정직한), confident (자신 있는), unquestioned (의심의 여지가 없는).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신뢰와 약속: 유권자들에게 신뢰를 주고, 약속을 지키겠다는 메시지. -&gt; promises leaders, candidates faithful, promises leadership, candidates promises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정당과의 연계: 자신의 리더십뿐만 아니라 소속 정당의 가치를 함께 강조. -&gt; parties reaffirms, party honorable, parties promises, obligation democrats</a:t>
            </a:r>
            <a:endParaRPr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확신과 신뢰: 유권자들에게 확신을 주고 신뢰할 수 있는 지도자로서의 이미지 구축. -&gt; assured leadership, leadership confident, leadership honest, unquestioned leadership, acknowledge leadership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20" name="Google Shape;720;g2ed7056aa6d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ed7056aa6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latin typeface="Arial"/>
                <a:ea typeface="Arial"/>
                <a:cs typeface="Arial"/>
                <a:sym typeface="Arial"/>
                <a:hlinkClick r:id="rId2"/>
              </a:rPr>
              <a:t>1916년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3월 </a:t>
            </a:r>
            <a:r>
              <a:rPr lang="en-US" sz="1100" u="sng">
                <a:latin typeface="Arial"/>
                <a:ea typeface="Arial"/>
                <a:cs typeface="Arial"/>
                <a:sym typeface="Arial"/>
                <a:hlinkClick r:id="rId3"/>
              </a:rPr>
              <a:t>판초 비야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가 1,500명의 멕시코인을 데리고 국경을 넘어 </a:t>
            </a:r>
            <a:r>
              <a:rPr lang="en-US" sz="1100" u="sng">
                <a:latin typeface="Arial"/>
                <a:ea typeface="Arial"/>
                <a:cs typeface="Arial"/>
                <a:sym typeface="Arial"/>
                <a:hlinkClick r:id="rId4"/>
              </a:rPr>
              <a:t>뉴멕시코주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콜럼버스를 공격했다. 미군 기병 분견대를 공격하여 100마리의 말과 노새를 붙잡고 마을을 불태웠으며, 시민 17명을 죽였다. 윌슨 대통령은 </a:t>
            </a:r>
            <a:r>
              <a:rPr lang="en-US" sz="1100" u="sng">
                <a:latin typeface="Arial"/>
                <a:ea typeface="Arial"/>
                <a:cs typeface="Arial"/>
                <a:sym typeface="Arial"/>
                <a:hlinkClick r:id="rId5"/>
              </a:rPr>
              <a:t>존 퍼싱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장군이 지휘하는 12,000명의 군대를 파견하여 비야를 추적했다. 이 원정은 그 목적을 이루지 못하고 실패했고, </a:t>
            </a:r>
            <a:r>
              <a:rPr lang="en-US" sz="1100" u="sng">
                <a:latin typeface="Arial"/>
                <a:ea typeface="Arial"/>
                <a:cs typeface="Arial"/>
                <a:sym typeface="Arial"/>
                <a:hlinkClick r:id="rId6"/>
              </a:rPr>
              <a:t>1917년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1월에 퇴각했다.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2ed7056aa6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ed7056aa6d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대공황 경제 좋지 않은 감정 단어만 나옴</a:t>
            </a:r>
            <a:endParaRPr/>
          </a:p>
        </p:txBody>
      </p:sp>
      <p:sp>
        <p:nvSpPr>
          <p:cNvPr id="742" name="Google Shape;742;g2ed7056aa6d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ed7056aa6d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1988년 8월 17일, 파키스탄의 군인 출신 대통령 지아 우르 라만이 비행기 추락 사고로 사망했습니다. 이 사고는 파키스탄 내외에서 큰 충격을 주었고, 라만 대통령의 갑작스러운 사망은 파키스탄의 정치적 불안정을 초래했습니다.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"/>
              </a:rPr>
              <a:t>1988년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7월 3일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이란항공 655편 에어버스 A300B2-200 민간 여객기가 </a:t>
            </a: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미 해군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소속 </a:t>
            </a: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타이콘데로가급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이지스 순양함 USS 빈센스함에게 격추당한 사건. 미군측의 각종 실책으로 </a:t>
            </a: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당시 전쟁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과는 아무런 상관없는 민항기를 </a:t>
            </a:r>
            <a:r>
              <a:rPr lang="en-US" sz="11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F-14</a:t>
            </a: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 오인하여 격추시켰던 사건이기도 하다.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ed7056aa6d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ed7056aa6d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경제호황기 좋은 감정 단어 가득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2ed7056aa6d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786c763468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앞에 대공황에 이어서 상대당을 비방하는 것처럼 부정적인 감성으로 당락선이 갈리는 것처럼 보인다. </a:t>
            </a:r>
            <a:endParaRPr/>
          </a:p>
        </p:txBody>
      </p:sp>
      <p:sp>
        <p:nvSpPr>
          <p:cNvPr id="777" name="Google Shape;777;g2786c763468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ed7056aa6d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ed7056aa6d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2ed7056aa6d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ed7056aa6d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ed7056aa6d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2ed7056aa6d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cf76449bb_6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ecf76449bb_6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15.png"/><Relationship Id="rId13" Type="http://schemas.openxmlformats.org/officeDocument/2006/relationships/image" Target="../media/image6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9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.png"/><Relationship Id="rId17" Type="http://schemas.openxmlformats.org/officeDocument/2006/relationships/image" Target="../media/image22.png"/><Relationship Id="rId16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18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9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9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9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9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9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9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9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9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9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9.png"/><Relationship Id="rId4" Type="http://schemas.openxmlformats.org/officeDocument/2006/relationships/image" Target="../media/image54.png"/><Relationship Id="rId5" Type="http://schemas.openxmlformats.org/officeDocument/2006/relationships/image" Target="../media/image8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9.png"/><Relationship Id="rId4" Type="http://schemas.openxmlformats.org/officeDocument/2006/relationships/image" Target="../media/image53.png"/><Relationship Id="rId5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9.png"/><Relationship Id="rId4" Type="http://schemas.openxmlformats.org/officeDocument/2006/relationships/image" Target="../media/image49.png"/><Relationship Id="rId5" Type="http://schemas.openxmlformats.org/officeDocument/2006/relationships/image" Target="../media/image58.png"/><Relationship Id="rId6" Type="http://schemas.openxmlformats.org/officeDocument/2006/relationships/image" Target="../media/image73.png"/><Relationship Id="rId7" Type="http://schemas.openxmlformats.org/officeDocument/2006/relationships/image" Target="../media/image94.png"/><Relationship Id="rId8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9.png"/><Relationship Id="rId4" Type="http://schemas.openxmlformats.org/officeDocument/2006/relationships/image" Target="../media/image7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9.png"/><Relationship Id="rId4" Type="http://schemas.openxmlformats.org/officeDocument/2006/relationships/image" Target="../media/image50.png"/><Relationship Id="rId5" Type="http://schemas.openxmlformats.org/officeDocument/2006/relationships/image" Target="../media/image71.png"/><Relationship Id="rId6" Type="http://schemas.openxmlformats.org/officeDocument/2006/relationships/image" Target="../media/image51.png"/><Relationship Id="rId7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9.png"/><Relationship Id="rId4" Type="http://schemas.openxmlformats.org/officeDocument/2006/relationships/image" Target="../media/image48.png"/><Relationship Id="rId5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9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9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9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9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9.png"/><Relationship Id="rId4" Type="http://schemas.openxmlformats.org/officeDocument/2006/relationships/image" Target="../media/image64.png"/><Relationship Id="rId5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9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9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Relationship Id="rId4" Type="http://schemas.openxmlformats.org/officeDocument/2006/relationships/image" Target="../media/image59.png"/><Relationship Id="rId5" Type="http://schemas.openxmlformats.org/officeDocument/2006/relationships/image" Target="../media/image9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9.png"/><Relationship Id="rId4" Type="http://schemas.openxmlformats.org/officeDocument/2006/relationships/image" Target="../media/image74.png"/><Relationship Id="rId5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9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84.png"/><Relationship Id="rId7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9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9.png"/><Relationship Id="rId4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0.png"/><Relationship Id="rId4" Type="http://schemas.openxmlformats.org/officeDocument/2006/relationships/image" Target="../media/image86.png"/><Relationship Id="rId5" Type="http://schemas.openxmlformats.org/officeDocument/2006/relationships/image" Target="../media/image91.png"/><Relationship Id="rId6" Type="http://schemas.openxmlformats.org/officeDocument/2006/relationships/image" Target="../media/image9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9.png"/><Relationship Id="rId4" Type="http://schemas.openxmlformats.org/officeDocument/2006/relationships/image" Target="../media/image97.png"/><Relationship Id="rId5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9.png"/><Relationship Id="rId4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9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36.png"/><Relationship Id="rId7" Type="http://schemas.openxmlformats.org/officeDocument/2006/relationships/image" Target="../media/image2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2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8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9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9.png"/><Relationship Id="rId4" Type="http://schemas.openxmlformats.org/officeDocument/2006/relationships/image" Target="../media/image45.png"/><Relationship Id="rId5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9.png"/><Relationship Id="rId4" Type="http://schemas.openxmlformats.org/officeDocument/2006/relationships/image" Target="../media/image78.png"/><Relationship Id="rId5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9.png"/><Relationship Id="rId4" Type="http://schemas.openxmlformats.org/officeDocument/2006/relationships/image" Target="../media/image56.png"/><Relationship Id="rId5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9.png"/><Relationship Id="rId4" Type="http://schemas.openxmlformats.org/officeDocument/2006/relationships/image" Target="../media/image94.png"/><Relationship Id="rId5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9.png"/><Relationship Id="rId4" Type="http://schemas.openxmlformats.org/officeDocument/2006/relationships/image" Target="../media/image63.png"/><Relationship Id="rId5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9.png"/><Relationship Id="rId4" Type="http://schemas.openxmlformats.org/officeDocument/2006/relationships/image" Target="../media/image85.png"/><Relationship Id="rId5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9.png"/><Relationship Id="rId4" Type="http://schemas.openxmlformats.org/officeDocument/2006/relationships/image" Target="../media/image81.png"/><Relationship Id="rId5" Type="http://schemas.openxmlformats.org/officeDocument/2006/relationships/image" Target="../media/image58.png"/><Relationship Id="rId6" Type="http://schemas.openxmlformats.org/officeDocument/2006/relationships/image" Target="../media/image73.png"/><Relationship Id="rId7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9.png"/><Relationship Id="rId4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72000">
              <a:schemeClr val="accent1"/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29" name="Google Shape;29;p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2668976" y="492091"/>
            <a:ext cx="9319824" cy="587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337" y="1441124"/>
            <a:ext cx="1974238" cy="196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0946" y="4042409"/>
            <a:ext cx="1762820" cy="1939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suit and tie&#10;&#10;Description automatically generated" id="32" name="Google Shape;3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8372" y="798497"/>
            <a:ext cx="3208310" cy="276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61621" y="2256019"/>
            <a:ext cx="1541840" cy="179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"/>
          <p:cNvPicPr preferRelativeResize="0"/>
          <p:nvPr/>
        </p:nvPicPr>
        <p:blipFill rotWithShape="1">
          <a:blip r:embed="rId8">
            <a:alphaModFix/>
          </a:blip>
          <a:srcRect b="22033" l="0" r="0" t="0"/>
          <a:stretch/>
        </p:blipFill>
        <p:spPr>
          <a:xfrm>
            <a:off x="20529" y="2327389"/>
            <a:ext cx="2342886" cy="304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 rotWithShape="1">
          <a:blip r:embed="rId9">
            <a:alphaModFix/>
          </a:blip>
          <a:srcRect b="27135" l="0" r="0" t="0"/>
          <a:stretch/>
        </p:blipFill>
        <p:spPr>
          <a:xfrm>
            <a:off x="3839414" y="3043812"/>
            <a:ext cx="1955226" cy="237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 rotWithShape="1">
          <a:blip r:embed="rId10">
            <a:alphaModFix/>
          </a:blip>
          <a:srcRect b="22943" l="0" r="0" t="0"/>
          <a:stretch/>
        </p:blipFill>
        <p:spPr>
          <a:xfrm flipH="1">
            <a:off x="4410657" y="4486452"/>
            <a:ext cx="1592788" cy="204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11">
            <a:alphaModFix/>
          </a:blip>
          <a:srcRect b="34216" l="0" r="0" t="0"/>
          <a:stretch/>
        </p:blipFill>
        <p:spPr>
          <a:xfrm>
            <a:off x="1266736" y="1692474"/>
            <a:ext cx="2363462" cy="25912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ancis Suarez" id="38" name="Google Shape;38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63455" y="2148603"/>
            <a:ext cx="2226724" cy="354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"/>
          <p:cNvPicPr preferRelativeResize="0"/>
          <p:nvPr/>
        </p:nvPicPr>
        <p:blipFill rotWithShape="1">
          <a:blip r:embed="rId13">
            <a:alphaModFix/>
          </a:blip>
          <a:srcRect b="40469" l="0" r="0" t="0"/>
          <a:stretch/>
        </p:blipFill>
        <p:spPr>
          <a:xfrm>
            <a:off x="1024098" y="3795322"/>
            <a:ext cx="2589058" cy="256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/>
          <p:cNvPicPr preferRelativeResize="0"/>
          <p:nvPr/>
        </p:nvPicPr>
        <p:blipFill rotWithShape="1">
          <a:blip r:embed="rId14">
            <a:alphaModFix/>
          </a:blip>
          <a:srcRect b="41750" l="0" r="0" t="0"/>
          <a:stretch/>
        </p:blipFill>
        <p:spPr>
          <a:xfrm>
            <a:off x="-431386" y="3898087"/>
            <a:ext cx="3048224" cy="295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 rotWithShape="1">
          <a:blip r:embed="rId15">
            <a:alphaModFix/>
          </a:blip>
          <a:srcRect b="16746" l="0" r="0" t="0"/>
          <a:stretch/>
        </p:blipFill>
        <p:spPr>
          <a:xfrm>
            <a:off x="3282780" y="3890316"/>
            <a:ext cx="1787140" cy="247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 rotWithShape="1">
          <a:blip r:embed="rId16">
            <a:alphaModFix/>
          </a:blip>
          <a:srcRect b="18481" l="0" r="0" t="13997"/>
          <a:stretch/>
        </p:blipFill>
        <p:spPr>
          <a:xfrm>
            <a:off x="2084891" y="4779525"/>
            <a:ext cx="1850376" cy="20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17">
            <a:alphaModFix/>
          </a:blip>
          <a:srcRect b="46399" l="0" r="0" t="0"/>
          <a:stretch/>
        </p:blipFill>
        <p:spPr>
          <a:xfrm>
            <a:off x="3591160" y="5030935"/>
            <a:ext cx="2044502" cy="182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856672" y="4634310"/>
            <a:ext cx="3323012" cy="2216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1"/>
          <p:cNvGrpSpPr/>
          <p:nvPr/>
        </p:nvGrpSpPr>
        <p:grpSpPr>
          <a:xfrm>
            <a:off x="6304149" y="1666652"/>
            <a:ext cx="6123300" cy="3192244"/>
            <a:chOff x="6483493" y="1028291"/>
            <a:chExt cx="6123300" cy="3192244"/>
          </a:xfrm>
        </p:grpSpPr>
        <p:sp>
          <p:nvSpPr>
            <p:cNvPr id="46" name="Google Shape;46;p1"/>
            <p:cNvSpPr txBox="1"/>
            <p:nvPr/>
          </p:nvSpPr>
          <p:spPr>
            <a:xfrm>
              <a:off x="6483493" y="1028291"/>
              <a:ext cx="6123300" cy="27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Prediction Model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</a:t>
              </a:r>
              <a:r>
                <a:rPr b="1" lang="en-US" sz="4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b="1" lang="en-US" sz="3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</a:t>
              </a:r>
              <a:r>
                <a:rPr b="1" lang="en-US" sz="4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2024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 Presidential Election </a:t>
              </a:r>
              <a:r>
                <a:rPr b="1" lang="en-US" sz="3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Winner</a:t>
              </a:r>
              <a:endPara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" name="Google Shape;47;p1"/>
            <p:cNvSpPr txBox="1"/>
            <p:nvPr/>
          </p:nvSpPr>
          <p:spPr>
            <a:xfrm>
              <a:off x="6639068" y="3851235"/>
              <a:ext cx="531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Who will win the 2024 Presidential election?</a:t>
              </a:r>
              <a:endParaRPr/>
            </a:p>
          </p:txBody>
        </p:sp>
      </p:grpSp>
      <p:sp>
        <p:nvSpPr>
          <p:cNvPr id="48" name="Google Shape;48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/>
          <p:nvPr/>
        </p:nvSpPr>
        <p:spPr>
          <a:xfrm>
            <a:off x="4045466" y="156850"/>
            <a:ext cx="435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연설문 </a:t>
            </a: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전처리 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208" name="Google Shape;208;p10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4" cy="587381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/>
        </p:nvSpPr>
        <p:spPr>
          <a:xfrm>
            <a:off x="517000" y="1579850"/>
            <a:ext cx="8031000" cy="29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괄호([], ()) 내부 텍스트 제거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-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괄호 텍스트의 경우 주로 청중의 반응/환호가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차지하기때문에 제거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문법적 요소 제거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줄/단어 이음등을 위해 사용된 (-) 또는 마침표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등을 공백으로 대체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- 반점 및 따옴표 제거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- 알파벳,  ‘/’, 숫자에 포함되지 않는 기호 제거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 txBox="1"/>
          <p:nvPr/>
        </p:nvSpPr>
        <p:spPr>
          <a:xfrm>
            <a:off x="6837125" y="1556750"/>
            <a:ext cx="58716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불용어 제거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nltk 라이브러리에서 기본으로 제공하는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불용어 사전 활용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IDF 기반 제거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IDF 최하위 50/180개 단어 제거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ex) people, country, president,....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2348675" y="4926150"/>
            <a:ext cx="7322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❖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목적에 따라 다른 전처리가 필요하다 판단되어 3 단계 구분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Step 1: 원본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Step 2: IDF 기반 제거 처리만 진행한 1차 정제본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Step 3: 모든 전처리 진행한 2차 정제본</a:t>
            </a:r>
            <a:endParaRPr/>
          </a:p>
        </p:txBody>
      </p:sp>
      <p:sp>
        <p:nvSpPr>
          <p:cNvPr id="212" name="Google Shape;212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9600" y="2739925"/>
            <a:ext cx="990600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861e43b9d_2_9"/>
          <p:cNvSpPr txBox="1"/>
          <p:nvPr/>
        </p:nvSpPr>
        <p:spPr>
          <a:xfrm>
            <a:off x="3800357" y="156575"/>
            <a:ext cx="608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사회 지표 </a:t>
            </a: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전처리 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219" name="Google Shape;219;g27861e43b9d_2_9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540463" y="813521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7861e43b9d_2_9"/>
          <p:cNvSpPr txBox="1"/>
          <p:nvPr/>
        </p:nvSpPr>
        <p:spPr>
          <a:xfrm>
            <a:off x="252950" y="1916838"/>
            <a:ext cx="65085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소비자물가지수 (CPI)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범위: 1913년~2024년 6월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- 2024년 데이터는 6월 기준 최신 수치를 반영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국내총생산 (GDP)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데이터 범위: 1913년~2023년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- 2024년 데이터는 현재까지 나온 최신 추정치 사용 (1Q)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실업률 (Unemployment Rate)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데이터 범위: 1913년~2022년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- 2023년, 2024년은 추정치 사용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7861e43b9d_2_9"/>
          <p:cNvSpPr txBox="1"/>
          <p:nvPr/>
        </p:nvSpPr>
        <p:spPr>
          <a:xfrm>
            <a:off x="6643725" y="1813650"/>
            <a:ext cx="5430600" cy="4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지지율 (Approval Rate)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데이터 범위: 1945년~2024년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- 1913년 ~ 1944년까지는 추정치만 존재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이 기간의 데이터는 추정치의 중간 값 사용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대통령 선거 기간은 4년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4년간의 평균 지지율을 계산하여 사용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정당 (Party),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최종 학력 (Final Education)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One-hot encoding 사용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민주당: 0 / 공화당: 1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학위 x: 0 / 학사학위: 1 / 법무박사: 2 /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석사: 3 / 박사: 4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7861e43b9d_2_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3385">
                  <a:alpha val="84705"/>
                </a:srgbClr>
              </a:gs>
              <a:gs pos="100000">
                <a:srgbClr val="C32231">
                  <a:alpha val="3176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2854402" y="2491770"/>
            <a:ext cx="699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데이터</a:t>
            </a:r>
            <a:r>
              <a:rPr b="1" lang="en-US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분석</a:t>
            </a:r>
            <a:endParaRPr b="1" sz="9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flag in the shape of a map&#10;&#10;Description automatically generated" id="230" name="Google Shape;230;p11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861e43b9d_4_7"/>
          <p:cNvSpPr txBox="1"/>
          <p:nvPr/>
        </p:nvSpPr>
        <p:spPr>
          <a:xfrm>
            <a:off x="3927725" y="258625"/>
            <a:ext cx="369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자연어 분석법</a:t>
            </a: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236" name="Google Shape;236;g27861e43b9d_4_7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75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7861e43b9d_4_7"/>
          <p:cNvSpPr txBox="1"/>
          <p:nvPr/>
        </p:nvSpPr>
        <p:spPr>
          <a:xfrm>
            <a:off x="1040875" y="1285309"/>
            <a:ext cx="112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BERT-based Topic Modeling (BERTopic)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27861e43b9d_4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201" y="2331775"/>
            <a:ext cx="6975282" cy="40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7861e43b9d_4_7"/>
          <p:cNvSpPr txBox="1"/>
          <p:nvPr/>
        </p:nvSpPr>
        <p:spPr>
          <a:xfrm>
            <a:off x="1436100" y="1747009"/>
            <a:ext cx="112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: </a:t>
            </a:r>
            <a:r>
              <a:rPr lang="en-US" sz="1800">
                <a:solidFill>
                  <a:schemeClr val="dk1"/>
                </a:solidFill>
              </a:rPr>
              <a:t>문서 집합에서 주요 주제를 자동으로 식별하고 구성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7861e43b9d_4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245" name="Google Shape;245;g2ecf76449bb_2_0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ecf76449bb_2_0"/>
          <p:cNvSpPr txBox="1"/>
          <p:nvPr/>
        </p:nvSpPr>
        <p:spPr>
          <a:xfrm>
            <a:off x="1132225" y="1257209"/>
            <a:ext cx="112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Latent Dirichlet Allocation (LDA)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ecf76449bb_2_0"/>
          <p:cNvSpPr txBox="1"/>
          <p:nvPr/>
        </p:nvSpPr>
        <p:spPr>
          <a:xfrm>
            <a:off x="1436100" y="1775234"/>
            <a:ext cx="112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: 문서 집합에서 잠재적인 주제를 발견하고 각 문서가 어떤 주제들로 구성되어 있는지 파악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ecf76449bb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g2ecf76449bb_2_0"/>
          <p:cNvSpPr txBox="1"/>
          <p:nvPr/>
        </p:nvSpPr>
        <p:spPr>
          <a:xfrm>
            <a:off x="3927725" y="258625"/>
            <a:ext cx="369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자연어 분석법  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g2ecf76449bb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775" y="2349650"/>
            <a:ext cx="10561649" cy="40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255" name="Google Shape;255;g2ecf76449bb_2_12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ecf76449bb_2_12"/>
          <p:cNvSpPr txBox="1"/>
          <p:nvPr/>
        </p:nvSpPr>
        <p:spPr>
          <a:xfrm>
            <a:off x="1132225" y="1299759"/>
            <a:ext cx="112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Keyphrase Extraction with BERT 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KeyBERT)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ecf76449bb_2_12"/>
          <p:cNvSpPr txBox="1"/>
          <p:nvPr/>
        </p:nvSpPr>
        <p:spPr>
          <a:xfrm>
            <a:off x="1436100" y="1761459"/>
            <a:ext cx="112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: 문서에서 중요한 단어나 구를 자동으로 추출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ecf76449bb_2_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g2ecf76449bb_2_12"/>
          <p:cNvSpPr txBox="1"/>
          <p:nvPr/>
        </p:nvSpPr>
        <p:spPr>
          <a:xfrm>
            <a:off x="3927725" y="258625"/>
            <a:ext cx="369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자연어 분석법  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g2ecf76449bb_2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750" y="2464302"/>
            <a:ext cx="10628424" cy="28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265" name="Google Shape;265;g2ecf76449bb_2_23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ecf76449bb_2_23"/>
          <p:cNvSpPr txBox="1"/>
          <p:nvPr/>
        </p:nvSpPr>
        <p:spPr>
          <a:xfrm>
            <a:off x="1210500" y="1184509"/>
            <a:ext cx="112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Term Frequency-Inverse Document Frequency (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 - IDF)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ecf76449bb_2_23"/>
          <p:cNvSpPr txBox="1"/>
          <p:nvPr/>
        </p:nvSpPr>
        <p:spPr>
          <a:xfrm>
            <a:off x="1567425" y="1646196"/>
            <a:ext cx="1121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: 단어의 빈도와 전체 문서에서의 빈도를 고려하여 각 단어의 중요성을 계산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68" name="Google Shape;268;g2ecf76449bb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125" y="2239225"/>
            <a:ext cx="3810000" cy="4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ecf76449bb_2_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g2ecf76449bb_2_23"/>
          <p:cNvSpPr txBox="1"/>
          <p:nvPr/>
        </p:nvSpPr>
        <p:spPr>
          <a:xfrm>
            <a:off x="3927725" y="258625"/>
            <a:ext cx="369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자연어 분석법  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cf76449bb_2_34"/>
          <p:cNvSpPr txBox="1"/>
          <p:nvPr/>
        </p:nvSpPr>
        <p:spPr>
          <a:xfrm>
            <a:off x="1053950" y="1277859"/>
            <a:ext cx="112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Cloud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ecf76449bb_2_34"/>
          <p:cNvSpPr txBox="1"/>
          <p:nvPr/>
        </p:nvSpPr>
        <p:spPr>
          <a:xfrm>
            <a:off x="1410825" y="1686909"/>
            <a:ext cx="112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: 단어의 크기와 색상이 그 단어의 빈도나 중요도를 나타냄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ecf76449bb_2_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g2ecf76449bb_2_34"/>
          <p:cNvSpPr txBox="1"/>
          <p:nvPr/>
        </p:nvSpPr>
        <p:spPr>
          <a:xfrm>
            <a:off x="3927725" y="258625"/>
            <a:ext cx="369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자연어 분석법  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g2ecf76449bb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725" y="2167461"/>
            <a:ext cx="4487026" cy="4553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flag in the shape of a map&#10;&#10;Description automatically generated" id="280" name="Google Shape;280;g2ecf76449bb_2_34"/>
          <p:cNvPicPr preferRelativeResize="0"/>
          <p:nvPr/>
        </p:nvPicPr>
        <p:blipFill rotWithShape="1">
          <a:blip r:embed="rId4">
            <a:alphaModFix amt="7000"/>
          </a:blip>
          <a:srcRect b="0" l="0" r="0" t="0"/>
          <a:stretch/>
        </p:blipFill>
        <p:spPr>
          <a:xfrm>
            <a:off x="1436075" y="7209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/>
        </p:nvSpPr>
        <p:spPr>
          <a:xfrm>
            <a:off x="3403763" y="160511"/>
            <a:ext cx="598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분야 별 빈도수 분석 </a:t>
            </a:r>
            <a:endParaRPr b="1" sz="42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286" name="Google Shape;286;p14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/>
        </p:nvSpPr>
        <p:spPr>
          <a:xfrm>
            <a:off x="824987" y="1361099"/>
            <a:ext cx="33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과학 키워드 빈도수</a:t>
            </a:r>
            <a:endParaRPr/>
          </a:p>
        </p:txBody>
      </p:sp>
      <p:sp>
        <p:nvSpPr>
          <p:cNvPr id="288" name="Google Shape;288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89" name="Google Shape;289;p14"/>
          <p:cNvGraphicFramePr/>
          <p:nvPr/>
        </p:nvGraphicFramePr>
        <p:xfrm>
          <a:off x="1572050" y="424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{159ADED6-0859-4441-B142-6EBCBF9FC6F2}</a:tableStyleId>
              </a:tblPr>
              <a:tblGrid>
                <a:gridCol w="1599075"/>
                <a:gridCol w="1599075"/>
              </a:tblGrid>
              <a:tr h="5000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 14 연설문 중 </a:t>
                      </a:r>
                      <a:endParaRPr b="1"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분야 별 문서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63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당락 문서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각 정당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0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당선    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Republican    7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0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낙선    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Democratic    7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90" name="Google Shape;290;p14"/>
          <p:cNvSpPr txBox="1"/>
          <p:nvPr/>
        </p:nvSpPr>
        <p:spPr>
          <a:xfrm>
            <a:off x="717949" y="899400"/>
            <a:ext cx="457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과학 키워드와 매칭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050" y="1764800"/>
            <a:ext cx="3198150" cy="2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150" y="1764800"/>
            <a:ext cx="4674828" cy="47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4"/>
          <p:cNvSpPr txBox="1"/>
          <p:nvPr/>
        </p:nvSpPr>
        <p:spPr>
          <a:xfrm>
            <a:off x="10524750" y="2554575"/>
            <a:ext cx="1707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전체 연도 중 당선됐을 때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과학 키워드가 더 많이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언급된 비율: 56%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d46c35c7a_1_55"/>
          <p:cNvSpPr txBox="1"/>
          <p:nvPr/>
        </p:nvSpPr>
        <p:spPr>
          <a:xfrm>
            <a:off x="3403763" y="160511"/>
            <a:ext cx="598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분야 별 빈도수 분석 </a:t>
            </a:r>
            <a:endParaRPr b="1" sz="42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299" name="Google Shape;299;g2ed46c35c7a_1_55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ed46c35c7a_1_55"/>
          <p:cNvSpPr txBox="1"/>
          <p:nvPr/>
        </p:nvSpPr>
        <p:spPr>
          <a:xfrm>
            <a:off x="803587" y="1361099"/>
            <a:ext cx="33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경제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키워드 빈도수</a:t>
            </a:r>
            <a:endParaRPr/>
          </a:p>
        </p:txBody>
      </p:sp>
      <p:sp>
        <p:nvSpPr>
          <p:cNvPr id="301" name="Google Shape;301;g2ed46c35c7a_1_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02" name="Google Shape;302;g2ed46c35c7a_1_55"/>
          <p:cNvGraphicFramePr/>
          <p:nvPr/>
        </p:nvGraphicFramePr>
        <p:xfrm>
          <a:off x="1602325" y="42428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{159ADED6-0859-4441-B142-6EBCBF9FC6F2}</a:tableStyleId>
              </a:tblPr>
              <a:tblGrid>
                <a:gridCol w="1600200"/>
                <a:gridCol w="1600200"/>
              </a:tblGrid>
              <a:tr h="5000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 14 연설문 중 </a:t>
                      </a:r>
                      <a:endParaRPr b="1"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분야 별 문서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63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당락 문서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각 정당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0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당선    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Republican    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0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낙선    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Democratic    6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03" name="Google Shape;303;g2ed46c35c7a_1_55"/>
          <p:cNvSpPr txBox="1"/>
          <p:nvPr/>
        </p:nvSpPr>
        <p:spPr>
          <a:xfrm>
            <a:off x="717949" y="899400"/>
            <a:ext cx="457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경제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키워드와 매칭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2ed46c35c7a_1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325" y="1764800"/>
            <a:ext cx="3200400" cy="2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ed46c35c7a_1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150" y="1764800"/>
            <a:ext cx="4672594" cy="47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ed46c35c7a_1_55"/>
          <p:cNvSpPr txBox="1"/>
          <p:nvPr/>
        </p:nvSpPr>
        <p:spPr>
          <a:xfrm>
            <a:off x="10524750" y="2554575"/>
            <a:ext cx="1707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전체 연도 중 당선됐을 때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경제 키워드가 더 많이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언급된 비율: 56%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3385">
                  <a:alpha val="84705"/>
                </a:srgbClr>
              </a:gs>
              <a:gs pos="100000">
                <a:srgbClr val="C32231">
                  <a:alpha val="3176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1596621" y="379725"/>
            <a:ext cx="612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Contents</a:t>
            </a:r>
            <a:endParaRPr/>
          </a:p>
        </p:txBody>
      </p:sp>
      <p:sp>
        <p:nvSpPr>
          <p:cNvPr id="55" name="Google Shape;55;p2"/>
          <p:cNvSpPr txBox="1"/>
          <p:nvPr/>
        </p:nvSpPr>
        <p:spPr>
          <a:xfrm>
            <a:off x="1596613" y="1736180"/>
            <a:ext cx="67764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 Team introduction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프로젝트 과정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프로젝트 소개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 프로젝트 결과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5. 한계 및 시사점 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6. Q&amp;A   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6" name="Google Shape;56;p2"/>
          <p:cNvGrpSpPr/>
          <p:nvPr/>
        </p:nvGrpSpPr>
        <p:grpSpPr>
          <a:xfrm>
            <a:off x="1012566" y="533232"/>
            <a:ext cx="474795" cy="616388"/>
            <a:chOff x="-3462150" y="2046625"/>
            <a:chExt cx="224500" cy="291450"/>
          </a:xfrm>
        </p:grpSpPr>
        <p:sp>
          <p:nvSpPr>
            <p:cNvPr id="57" name="Google Shape;57;p2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flag in the shape of a map&#10;&#10;Description automatically generated" id="65" name="Google Shape;65;p2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d46c35c7a_1_66"/>
          <p:cNvSpPr txBox="1"/>
          <p:nvPr/>
        </p:nvSpPr>
        <p:spPr>
          <a:xfrm>
            <a:off x="3403763" y="160511"/>
            <a:ext cx="598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분야 별 빈도수 분석 </a:t>
            </a:r>
            <a:endParaRPr b="1" sz="42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312" name="Google Shape;312;g2ed46c35c7a_1_66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ed46c35c7a_1_66"/>
          <p:cNvSpPr txBox="1"/>
          <p:nvPr/>
        </p:nvSpPr>
        <p:spPr>
          <a:xfrm>
            <a:off x="782162" y="1361099"/>
            <a:ext cx="33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환경 키워드 빈도수</a:t>
            </a:r>
            <a:endParaRPr/>
          </a:p>
        </p:txBody>
      </p:sp>
      <p:sp>
        <p:nvSpPr>
          <p:cNvPr id="314" name="Google Shape;314;g2ed46c35c7a_1_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15" name="Google Shape;315;g2ed46c35c7a_1_66"/>
          <p:cNvGraphicFramePr/>
          <p:nvPr/>
        </p:nvGraphicFramePr>
        <p:xfrm>
          <a:off x="1600200" y="42428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{159ADED6-0859-4441-B142-6EBCBF9FC6F2}</a:tableStyleId>
              </a:tblPr>
              <a:tblGrid>
                <a:gridCol w="1600200"/>
                <a:gridCol w="1600200"/>
              </a:tblGrid>
              <a:tr h="5000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 14 연설문 중 </a:t>
                      </a:r>
                      <a:endParaRPr b="1"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분야 별 문서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63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당락 문서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각 정당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0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당선    10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Republican    7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0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낙선    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Democratic    7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6" name="Google Shape;316;g2ed46c35c7a_1_66"/>
          <p:cNvSpPr txBox="1"/>
          <p:nvPr/>
        </p:nvSpPr>
        <p:spPr>
          <a:xfrm>
            <a:off x="717949" y="899400"/>
            <a:ext cx="457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환경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키워드와 매칭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g2ed46c35c7a_1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150" y="1764800"/>
            <a:ext cx="4672594" cy="47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ed46c35c7a_1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200" y="1764792"/>
            <a:ext cx="3200400" cy="230428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ed46c35c7a_1_66"/>
          <p:cNvSpPr txBox="1"/>
          <p:nvPr/>
        </p:nvSpPr>
        <p:spPr>
          <a:xfrm>
            <a:off x="10524750" y="2554575"/>
            <a:ext cx="1707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전체 연도 중 당선됐을 때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환경 키워드가 더 많이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언급된 비율: 56%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d46c35c7a_1_77"/>
          <p:cNvSpPr txBox="1"/>
          <p:nvPr/>
        </p:nvSpPr>
        <p:spPr>
          <a:xfrm>
            <a:off x="3403763" y="160511"/>
            <a:ext cx="598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분야 별 빈도수 분석 </a:t>
            </a:r>
            <a:endParaRPr b="1" sz="42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325" name="Google Shape;325;g2ed46c35c7a_1_77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ed46c35c7a_1_77"/>
          <p:cNvSpPr txBox="1"/>
          <p:nvPr/>
        </p:nvSpPr>
        <p:spPr>
          <a:xfrm>
            <a:off x="803587" y="1310624"/>
            <a:ext cx="33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교육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키워드 빈도수</a:t>
            </a:r>
            <a:endParaRPr/>
          </a:p>
        </p:txBody>
      </p:sp>
      <p:sp>
        <p:nvSpPr>
          <p:cNvPr id="327" name="Google Shape;327;g2ed46c35c7a_1_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28" name="Google Shape;328;g2ed46c35c7a_1_77"/>
          <p:cNvGraphicFramePr/>
          <p:nvPr/>
        </p:nvGraphicFramePr>
        <p:xfrm>
          <a:off x="1600200" y="42428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{159ADED6-0859-4441-B142-6EBCBF9FC6F2}</a:tableStyleId>
              </a:tblPr>
              <a:tblGrid>
                <a:gridCol w="1600200"/>
                <a:gridCol w="1600200"/>
              </a:tblGrid>
              <a:tr h="5000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 14 연설문 중 </a:t>
                      </a:r>
                      <a:endParaRPr b="1"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분야 별 문서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63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당락 문서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각 정당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0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당선    10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Republican    7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0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낙선    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Democratic    7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9" name="Google Shape;329;g2ed46c35c7a_1_77"/>
          <p:cNvSpPr txBox="1"/>
          <p:nvPr/>
        </p:nvSpPr>
        <p:spPr>
          <a:xfrm>
            <a:off x="717949" y="899400"/>
            <a:ext cx="457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교육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키워드와 매칭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2ed46c35c7a_1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764800"/>
            <a:ext cx="3200400" cy="2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ed46c35c7a_1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150" y="1764800"/>
            <a:ext cx="4672594" cy="47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ed46c35c7a_1_77"/>
          <p:cNvSpPr txBox="1"/>
          <p:nvPr/>
        </p:nvSpPr>
        <p:spPr>
          <a:xfrm>
            <a:off x="10524750" y="2554575"/>
            <a:ext cx="1707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전체 연도 중 당선됐을 때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교육 키워드가 더 많이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언급된 비율: 56%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d46c35c7a_1_88"/>
          <p:cNvSpPr txBox="1"/>
          <p:nvPr/>
        </p:nvSpPr>
        <p:spPr>
          <a:xfrm>
            <a:off x="3403763" y="160511"/>
            <a:ext cx="598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분야 별 빈도수 분석 </a:t>
            </a:r>
            <a:endParaRPr b="1" sz="42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338" name="Google Shape;338;g2ed46c35c7a_1_88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ed46c35c7a_1_88"/>
          <p:cNvSpPr txBox="1"/>
          <p:nvPr/>
        </p:nvSpPr>
        <p:spPr>
          <a:xfrm>
            <a:off x="846387" y="1361099"/>
            <a:ext cx="33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안보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키워드 빈도수</a:t>
            </a:r>
            <a:endParaRPr/>
          </a:p>
        </p:txBody>
      </p:sp>
      <p:sp>
        <p:nvSpPr>
          <p:cNvPr id="340" name="Google Shape;340;g2ed46c35c7a_1_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41" name="Google Shape;341;g2ed46c35c7a_1_88"/>
          <p:cNvGraphicFramePr/>
          <p:nvPr/>
        </p:nvGraphicFramePr>
        <p:xfrm>
          <a:off x="1600200" y="42428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{159ADED6-0859-4441-B142-6EBCBF9FC6F2}</a:tableStyleId>
              </a:tblPr>
              <a:tblGrid>
                <a:gridCol w="1600200"/>
                <a:gridCol w="1600200"/>
              </a:tblGrid>
              <a:tr h="5000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 14 연설문 중 </a:t>
                      </a:r>
                      <a:endParaRPr b="1"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분야 별 문서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63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당락 문서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각 정당 개수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0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당선    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Republican    7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0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낙선    6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Democratic    7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42" name="Google Shape;342;g2ed46c35c7a_1_88"/>
          <p:cNvSpPr txBox="1"/>
          <p:nvPr/>
        </p:nvSpPr>
        <p:spPr>
          <a:xfrm>
            <a:off x="717949" y="899400"/>
            <a:ext cx="457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안보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키워드와 매칭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2ed46c35c7a_1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764800"/>
            <a:ext cx="3200400" cy="2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ed46c35c7a_1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150" y="1764800"/>
            <a:ext cx="4672606" cy="47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ed46c35c7a_1_88"/>
          <p:cNvSpPr txBox="1"/>
          <p:nvPr/>
        </p:nvSpPr>
        <p:spPr>
          <a:xfrm>
            <a:off x="10524750" y="2554575"/>
            <a:ext cx="1707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안보 중 당선됐을 때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보안 키워드가 더 많이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언급된 비율: 44%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d46c35c7a_1_105"/>
          <p:cNvSpPr txBox="1"/>
          <p:nvPr/>
        </p:nvSpPr>
        <p:spPr>
          <a:xfrm>
            <a:off x="2152385" y="222886"/>
            <a:ext cx="75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연도 별 중요 Key word 확인</a:t>
            </a:r>
            <a:endParaRPr b="1" sz="4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351" name="Google Shape;351;g2ed46c35c7a_1_105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ed46c35c7a_1_105"/>
          <p:cNvSpPr txBox="1"/>
          <p:nvPr/>
        </p:nvSpPr>
        <p:spPr>
          <a:xfrm>
            <a:off x="516199" y="992375"/>
            <a:ext cx="457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TF-IDF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2ed46c35c7a_1_105"/>
          <p:cNvSpPr txBox="1"/>
          <p:nvPr/>
        </p:nvSpPr>
        <p:spPr>
          <a:xfrm>
            <a:off x="5402649" y="3025774"/>
            <a:ext cx="405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2ed46c35c7a_1_105"/>
          <p:cNvSpPr txBox="1"/>
          <p:nvPr/>
        </p:nvSpPr>
        <p:spPr>
          <a:xfrm>
            <a:off x="968150" y="2132025"/>
            <a:ext cx="3483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g2ed46c35c7a_1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00" y="2238275"/>
            <a:ext cx="4979599" cy="270272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ed46c35c7a_1_105"/>
          <p:cNvSpPr txBox="1"/>
          <p:nvPr/>
        </p:nvSpPr>
        <p:spPr>
          <a:xfrm>
            <a:off x="761475" y="1793325"/>
            <a:ext cx="492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1968y - Martin Luther King Jr. 암살 사건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7" name="Google Shape;357;g2ed46c35c7a_1_105"/>
          <p:cNvCxnSpPr/>
          <p:nvPr/>
        </p:nvCxnSpPr>
        <p:spPr>
          <a:xfrm>
            <a:off x="786275" y="3747000"/>
            <a:ext cx="171300" cy="141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g2ed46c35c7a_1_105"/>
          <p:cNvCxnSpPr/>
          <p:nvPr/>
        </p:nvCxnSpPr>
        <p:spPr>
          <a:xfrm>
            <a:off x="786275" y="4177000"/>
            <a:ext cx="171300" cy="141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g2ed46c35c7a_1_105"/>
          <p:cNvCxnSpPr/>
          <p:nvPr/>
        </p:nvCxnSpPr>
        <p:spPr>
          <a:xfrm>
            <a:off x="859750" y="255187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0" name="Google Shape;360;g2ed46c35c7a_1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675" y="2238275"/>
            <a:ext cx="4785750" cy="27027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ed46c35c7a_1_105"/>
          <p:cNvSpPr txBox="1"/>
          <p:nvPr/>
        </p:nvSpPr>
        <p:spPr>
          <a:xfrm>
            <a:off x="6330675" y="1823375"/>
            <a:ext cx="522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2020y - 대통령선거 부정의혹 사건/ COVID-19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g2ed46c35c7a_1_105"/>
          <p:cNvCxnSpPr/>
          <p:nvPr/>
        </p:nvCxnSpPr>
        <p:spPr>
          <a:xfrm>
            <a:off x="6383425" y="2354900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g2ed46c35c7a_1_105"/>
          <p:cNvCxnSpPr/>
          <p:nvPr/>
        </p:nvCxnSpPr>
        <p:spPr>
          <a:xfrm>
            <a:off x="6413750" y="255187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g2ed46c35c7a_1_10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5" name="Google Shape;365;g2ed46c35c7a_1_105"/>
          <p:cNvCxnSpPr/>
          <p:nvPr/>
        </p:nvCxnSpPr>
        <p:spPr>
          <a:xfrm>
            <a:off x="6467875" y="324732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d7056aa6d_1_70"/>
          <p:cNvSpPr txBox="1"/>
          <p:nvPr/>
        </p:nvSpPr>
        <p:spPr>
          <a:xfrm>
            <a:off x="2152385" y="222886"/>
            <a:ext cx="75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연도 별 중요 Key word 확인</a:t>
            </a:r>
            <a:endParaRPr b="1" sz="4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371" name="Google Shape;371;g2ed7056aa6d_1_70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ed7056aa6d_1_70"/>
          <p:cNvSpPr txBox="1"/>
          <p:nvPr/>
        </p:nvSpPr>
        <p:spPr>
          <a:xfrm>
            <a:off x="347699" y="1053275"/>
            <a:ext cx="457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2ed7056aa6d_1_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4" name="Google Shape;374;g2ed7056aa6d_1_70"/>
          <p:cNvGrpSpPr/>
          <p:nvPr/>
        </p:nvGrpSpPr>
        <p:grpSpPr>
          <a:xfrm>
            <a:off x="154300" y="4124675"/>
            <a:ext cx="4927200" cy="2388225"/>
            <a:chOff x="-789875" y="2674100"/>
            <a:chExt cx="4927200" cy="2388225"/>
          </a:xfrm>
        </p:grpSpPr>
        <p:sp>
          <p:nvSpPr>
            <p:cNvPr id="375" name="Google Shape;375;g2ed7056aa6d_1_70"/>
            <p:cNvSpPr txBox="1"/>
            <p:nvPr/>
          </p:nvSpPr>
          <p:spPr>
            <a:xfrm>
              <a:off x="-789875" y="2674100"/>
              <a:ext cx="4927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e.g. 1988y -</a:t>
              </a:r>
              <a:r>
                <a:rPr b="1" lang="en-US" sz="1600">
                  <a:solidFill>
                    <a:schemeClr val="dk1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파키스탄 대통령 사망 </a:t>
              </a: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사건 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6" name="Google Shape;376;g2ed7056aa6d_1_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26950" y="3034474"/>
              <a:ext cx="3760599" cy="2027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7" name="Google Shape;377;g2ed7056aa6d_1_70"/>
          <p:cNvGrpSpPr/>
          <p:nvPr/>
        </p:nvGrpSpPr>
        <p:grpSpPr>
          <a:xfrm>
            <a:off x="4230362" y="4112775"/>
            <a:ext cx="4971612" cy="2412036"/>
            <a:chOff x="6019762" y="1545150"/>
            <a:chExt cx="4971612" cy="2412036"/>
          </a:xfrm>
        </p:grpSpPr>
        <p:sp>
          <p:nvSpPr>
            <p:cNvPr id="378" name="Google Shape;378;g2ed7056aa6d_1_70"/>
            <p:cNvSpPr txBox="1"/>
            <p:nvPr/>
          </p:nvSpPr>
          <p:spPr>
            <a:xfrm>
              <a:off x="6064175" y="1545150"/>
              <a:ext cx="4927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e.g. 1992y-</a:t>
              </a:r>
              <a:r>
                <a:rPr b="1" lang="en-US" sz="1600">
                  <a:solidFill>
                    <a:schemeClr val="dk1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빌클린턴 경제 호황기</a:t>
              </a: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9" name="Google Shape;379;g2ed7056aa6d_1_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19762" y="1881725"/>
              <a:ext cx="3848874" cy="20754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Google Shape;380;g2ed7056aa6d_1_70"/>
          <p:cNvGrpSpPr/>
          <p:nvPr/>
        </p:nvGrpSpPr>
        <p:grpSpPr>
          <a:xfrm>
            <a:off x="8229600" y="4097675"/>
            <a:ext cx="4927200" cy="2412025"/>
            <a:chOff x="4000550" y="4079725"/>
            <a:chExt cx="4927200" cy="2412025"/>
          </a:xfrm>
        </p:grpSpPr>
        <p:pic>
          <p:nvPicPr>
            <p:cNvPr id="381" name="Google Shape;381;g2ed7056aa6d_1_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00550" y="4416300"/>
              <a:ext cx="3848872" cy="207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g2ed7056aa6d_1_70"/>
            <p:cNvSpPr txBox="1"/>
            <p:nvPr/>
          </p:nvSpPr>
          <p:spPr>
            <a:xfrm>
              <a:off x="4000550" y="4079725"/>
              <a:ext cx="4927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e.g. 1996y -</a:t>
              </a:r>
              <a:r>
                <a:rPr b="1" lang="en-US" sz="1600">
                  <a:solidFill>
                    <a:schemeClr val="dk1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빌클린턴 경제 호황기</a:t>
              </a: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g2ed7056aa6d_1_70"/>
          <p:cNvGrpSpPr/>
          <p:nvPr/>
        </p:nvGrpSpPr>
        <p:grpSpPr>
          <a:xfrm>
            <a:off x="1360925" y="1485613"/>
            <a:ext cx="4927200" cy="2367150"/>
            <a:chOff x="683925" y="1590025"/>
            <a:chExt cx="4927200" cy="2367150"/>
          </a:xfrm>
        </p:grpSpPr>
        <p:sp>
          <p:nvSpPr>
            <p:cNvPr id="384" name="Google Shape;384;g2ed7056aa6d_1_70"/>
            <p:cNvSpPr txBox="1"/>
            <p:nvPr/>
          </p:nvSpPr>
          <p:spPr>
            <a:xfrm>
              <a:off x="683925" y="1590025"/>
              <a:ext cx="4927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e.g. 1916y -</a:t>
              </a:r>
              <a:r>
                <a:rPr b="1" lang="en-US" sz="1600">
                  <a:solidFill>
                    <a:schemeClr val="dk1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Fransico Villa 뉴멕시코주 공격 </a:t>
              </a: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사건 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5" name="Google Shape;385;g2ed7056aa6d_1_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8400" y="1928725"/>
              <a:ext cx="3878201" cy="2028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g2ed7056aa6d_1_70"/>
          <p:cNvGrpSpPr/>
          <p:nvPr/>
        </p:nvGrpSpPr>
        <p:grpSpPr>
          <a:xfrm>
            <a:off x="6537295" y="1479701"/>
            <a:ext cx="4098909" cy="2367102"/>
            <a:chOff x="6731575" y="1497625"/>
            <a:chExt cx="4377773" cy="3054325"/>
          </a:xfrm>
        </p:grpSpPr>
        <p:sp>
          <p:nvSpPr>
            <p:cNvPr id="387" name="Google Shape;387;g2ed7056aa6d_1_70"/>
            <p:cNvSpPr txBox="1"/>
            <p:nvPr/>
          </p:nvSpPr>
          <p:spPr>
            <a:xfrm>
              <a:off x="6731575" y="1497625"/>
              <a:ext cx="30000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e.g. 1932y -</a:t>
              </a:r>
              <a:r>
                <a:rPr b="1" lang="en-US" sz="1600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대공황 </a:t>
              </a: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사건 </a:t>
              </a:r>
              <a:endParaRPr b="1"/>
            </a:p>
          </p:txBody>
        </p:sp>
        <p:pic>
          <p:nvPicPr>
            <p:cNvPr id="388" name="Google Shape;388;g2ed7056aa6d_1_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31575" y="1928725"/>
              <a:ext cx="4377773" cy="2623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 txBox="1"/>
          <p:nvPr/>
        </p:nvSpPr>
        <p:spPr>
          <a:xfrm>
            <a:off x="2228948" y="248986"/>
            <a:ext cx="75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정당 별 중요 Key word 확인</a:t>
            </a:r>
            <a:endParaRPr b="1" sz="4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17"/>
          <p:cNvSpPr txBox="1"/>
          <p:nvPr/>
        </p:nvSpPr>
        <p:spPr>
          <a:xfrm>
            <a:off x="692727" y="1126836"/>
            <a:ext cx="30941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TF-IDF </a:t>
            </a:r>
            <a:endParaRPr/>
          </a:p>
        </p:txBody>
      </p:sp>
      <p:pic>
        <p:nvPicPr>
          <p:cNvPr descr="A flag in the shape of a map&#10;&#10;Description automatically generated" id="395" name="Google Shape;395;p17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4" cy="587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172" y="1588501"/>
            <a:ext cx="9474740" cy="496754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17"/>
          <p:cNvCxnSpPr/>
          <p:nvPr/>
        </p:nvCxnSpPr>
        <p:spPr>
          <a:xfrm>
            <a:off x="1474525" y="367837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17"/>
          <p:cNvCxnSpPr/>
          <p:nvPr/>
        </p:nvCxnSpPr>
        <p:spPr>
          <a:xfrm>
            <a:off x="1542188" y="398467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17"/>
          <p:cNvCxnSpPr/>
          <p:nvPr/>
        </p:nvCxnSpPr>
        <p:spPr>
          <a:xfrm>
            <a:off x="1487775" y="425547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17"/>
          <p:cNvCxnSpPr/>
          <p:nvPr/>
        </p:nvCxnSpPr>
        <p:spPr>
          <a:xfrm>
            <a:off x="1436100" y="509147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17"/>
          <p:cNvCxnSpPr/>
          <p:nvPr/>
        </p:nvCxnSpPr>
        <p:spPr>
          <a:xfrm>
            <a:off x="1487775" y="5389450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17"/>
          <p:cNvCxnSpPr/>
          <p:nvPr/>
        </p:nvCxnSpPr>
        <p:spPr>
          <a:xfrm>
            <a:off x="1507075" y="5961950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17"/>
          <p:cNvCxnSpPr/>
          <p:nvPr/>
        </p:nvCxnSpPr>
        <p:spPr>
          <a:xfrm>
            <a:off x="1550725" y="291637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d46c35c7a_1_273"/>
          <p:cNvSpPr txBox="1"/>
          <p:nvPr/>
        </p:nvSpPr>
        <p:spPr>
          <a:xfrm>
            <a:off x="2228948" y="248986"/>
            <a:ext cx="75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정당 별 중요 Key word 확인</a:t>
            </a:r>
            <a:endParaRPr b="1" sz="4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410" name="Google Shape;410;g2ed46c35c7a_1_273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ed46c35c7a_1_273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KeyBERT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12" name="Google Shape;412;g2ed46c35c7a_1_2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3" name="Google Shape;413;g2ed46c35c7a_1_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575" y="2127901"/>
            <a:ext cx="4511951" cy="24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ed46c35c7a_1_273"/>
          <p:cNvSpPr txBox="1"/>
          <p:nvPr/>
        </p:nvSpPr>
        <p:spPr>
          <a:xfrm>
            <a:off x="878675" y="1681513"/>
            <a:ext cx="606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공화당 (Republican)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2ed46c35c7a_1_273"/>
          <p:cNvSpPr txBox="1"/>
          <p:nvPr/>
        </p:nvSpPr>
        <p:spPr>
          <a:xfrm>
            <a:off x="6407425" y="1681525"/>
            <a:ext cx="4598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민주당 (Democratic) 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2ed46c35c7a_1_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050" y="2104711"/>
            <a:ext cx="4598136" cy="24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ed46c35c7a_1_273"/>
          <p:cNvPicPr preferRelativeResize="0"/>
          <p:nvPr/>
        </p:nvPicPr>
        <p:blipFill rotWithShape="1">
          <a:blip r:embed="rId6">
            <a:alphaModFix/>
          </a:blip>
          <a:srcRect b="66146" l="0" r="0" t="0"/>
          <a:stretch/>
        </p:blipFill>
        <p:spPr>
          <a:xfrm>
            <a:off x="1929275" y="4682895"/>
            <a:ext cx="2743200" cy="182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ed46c35c7a_1_273"/>
          <p:cNvPicPr preferRelativeResize="0"/>
          <p:nvPr/>
        </p:nvPicPr>
        <p:blipFill rotWithShape="1">
          <a:blip r:embed="rId7">
            <a:alphaModFix/>
          </a:blip>
          <a:srcRect b="66209" l="0" r="0" t="0"/>
          <a:stretch/>
        </p:blipFill>
        <p:spPr>
          <a:xfrm>
            <a:off x="7284925" y="4703675"/>
            <a:ext cx="2909134" cy="182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86c763468_0_11"/>
          <p:cNvSpPr txBox="1"/>
          <p:nvPr/>
        </p:nvSpPr>
        <p:spPr>
          <a:xfrm>
            <a:off x="2048257" y="319697"/>
            <a:ext cx="809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후보별 키워드 분석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424" name="Google Shape;424;g2786c763468_0_11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786c763468_0_11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2786c763468_0_11"/>
          <p:cNvSpPr txBox="1"/>
          <p:nvPr/>
        </p:nvSpPr>
        <p:spPr>
          <a:xfrm>
            <a:off x="1904875" y="2362125"/>
            <a:ext cx="34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Herbert Hoover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공화당)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2786c763468_0_11"/>
          <p:cNvSpPr txBox="1"/>
          <p:nvPr/>
        </p:nvSpPr>
        <p:spPr>
          <a:xfrm>
            <a:off x="7456529" y="2381200"/>
            <a:ext cx="34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Franklin D. Roosevelt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민주당)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2786c763468_0_11"/>
          <p:cNvSpPr txBox="1"/>
          <p:nvPr/>
        </p:nvSpPr>
        <p:spPr>
          <a:xfrm>
            <a:off x="3442550" y="1588525"/>
            <a:ext cx="60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1932년 후보 키워드 비교 - 대공황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g2786c763468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375" y="2969550"/>
            <a:ext cx="4776426" cy="2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786c763468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63" y="2893350"/>
            <a:ext cx="4776415" cy="283768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786c763468_0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86c763468_0_110"/>
          <p:cNvSpPr txBox="1"/>
          <p:nvPr/>
        </p:nvSpPr>
        <p:spPr>
          <a:xfrm>
            <a:off x="2048257" y="319697"/>
            <a:ext cx="809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후보별 키워드 분석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437" name="Google Shape;437;g2786c763468_0_110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2786c763468_0_110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2786c763468_0_110"/>
          <p:cNvSpPr txBox="1"/>
          <p:nvPr/>
        </p:nvSpPr>
        <p:spPr>
          <a:xfrm>
            <a:off x="1752475" y="2438325"/>
            <a:ext cx="37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Hubert H. Humphrey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민주당)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2786c763468_0_110"/>
          <p:cNvSpPr txBox="1"/>
          <p:nvPr/>
        </p:nvSpPr>
        <p:spPr>
          <a:xfrm>
            <a:off x="8010278" y="2455950"/>
            <a:ext cx="33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Richard Nixon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(공화당)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786c763468_0_110"/>
          <p:cNvSpPr txBox="1"/>
          <p:nvPr/>
        </p:nvSpPr>
        <p:spPr>
          <a:xfrm>
            <a:off x="3431850" y="1629325"/>
            <a:ext cx="60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1968년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후보 키워드 비교 - 반전주의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g2786c763468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38" y="3033413"/>
            <a:ext cx="5838825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786c763468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6125" y="3068675"/>
            <a:ext cx="5769896" cy="31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786c763468_0_1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786c763468_0_88"/>
          <p:cNvSpPr txBox="1"/>
          <p:nvPr/>
        </p:nvSpPr>
        <p:spPr>
          <a:xfrm>
            <a:off x="2048257" y="319697"/>
            <a:ext cx="809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후보</a:t>
            </a: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별 키워드 분석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450" name="Google Shape;450;g2786c763468_0_88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2786c763468_0_88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2786c763468_0_88"/>
          <p:cNvSpPr txBox="1"/>
          <p:nvPr/>
        </p:nvSpPr>
        <p:spPr>
          <a:xfrm>
            <a:off x="5029075" y="2209713"/>
            <a:ext cx="26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Jimmy Carter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2786c763468_0_88"/>
          <p:cNvSpPr txBox="1"/>
          <p:nvPr/>
        </p:nvSpPr>
        <p:spPr>
          <a:xfrm>
            <a:off x="3667300" y="1595675"/>
            <a:ext cx="60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1976년 후보 키워드 - 지역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g2786c763468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338" y="2762275"/>
            <a:ext cx="6381750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786c763468_0_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41485" l="0" r="0" t="20469"/>
          <a:stretch/>
        </p:blipFill>
        <p:spPr>
          <a:xfrm>
            <a:off x="0" y="3765550"/>
            <a:ext cx="12192000" cy="30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/>
          <p:nvPr/>
        </p:nvSpPr>
        <p:spPr>
          <a:xfrm>
            <a:off x="0" y="3765550"/>
            <a:ext cx="12192000" cy="3092450"/>
          </a:xfrm>
          <a:prstGeom prst="rect">
            <a:avLst/>
          </a:prstGeom>
          <a:gradFill>
            <a:gsLst>
              <a:gs pos="0">
                <a:srgbClr val="273385">
                  <a:alpha val="84705"/>
                </a:srgbClr>
              </a:gs>
              <a:gs pos="49000">
                <a:srgbClr val="273385">
                  <a:alpha val="84705"/>
                </a:srgbClr>
              </a:gs>
              <a:gs pos="100000">
                <a:srgbClr val="C32231">
                  <a:alpha val="8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3"/>
          <p:cNvGrpSpPr/>
          <p:nvPr/>
        </p:nvGrpSpPr>
        <p:grpSpPr>
          <a:xfrm>
            <a:off x="6343205" y="1864881"/>
            <a:ext cx="2356800" cy="3348489"/>
            <a:chOff x="4831802" y="1641011"/>
            <a:chExt cx="2356800" cy="3348489"/>
          </a:xfrm>
        </p:grpSpPr>
        <p:sp>
          <p:nvSpPr>
            <p:cNvPr id="73" name="Google Shape;73;p3"/>
            <p:cNvSpPr/>
            <p:nvPr/>
          </p:nvSpPr>
          <p:spPr>
            <a:xfrm>
              <a:off x="5357858" y="1641011"/>
              <a:ext cx="1304700" cy="130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31802" y="2463800"/>
              <a:ext cx="2356800" cy="2525700"/>
            </a:xfrm>
            <a:prstGeom prst="roundRect">
              <a:avLst>
                <a:gd fmla="val 974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sx="102000" rotWithShape="0" algn="ctr" sy="102000">
                <a:srgbClr val="000000">
                  <a:alpha val="109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8759106" y="1864881"/>
            <a:ext cx="2356800" cy="3348489"/>
            <a:chOff x="7247703" y="1641011"/>
            <a:chExt cx="2356800" cy="3348489"/>
          </a:xfrm>
        </p:grpSpPr>
        <p:sp>
          <p:nvSpPr>
            <p:cNvPr id="76" name="Google Shape;76;p3"/>
            <p:cNvSpPr/>
            <p:nvPr/>
          </p:nvSpPr>
          <p:spPr>
            <a:xfrm>
              <a:off x="7773759" y="1641011"/>
              <a:ext cx="1304700" cy="130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247703" y="2463800"/>
              <a:ext cx="2356800" cy="2525700"/>
            </a:xfrm>
            <a:prstGeom prst="roundRect">
              <a:avLst>
                <a:gd fmla="val 974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sx="102000" rotWithShape="0" algn="ctr" sy="102000">
                <a:srgbClr val="000000">
                  <a:alpha val="109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3"/>
          <p:cNvGrpSpPr/>
          <p:nvPr/>
        </p:nvGrpSpPr>
        <p:grpSpPr>
          <a:xfrm>
            <a:off x="3927304" y="1864881"/>
            <a:ext cx="2356800" cy="3348489"/>
            <a:chOff x="2415901" y="1641011"/>
            <a:chExt cx="2356800" cy="3348489"/>
          </a:xfrm>
        </p:grpSpPr>
        <p:sp>
          <p:nvSpPr>
            <p:cNvPr id="79" name="Google Shape;79;p3"/>
            <p:cNvSpPr/>
            <p:nvPr/>
          </p:nvSpPr>
          <p:spPr>
            <a:xfrm>
              <a:off x="2941957" y="1641011"/>
              <a:ext cx="1304700" cy="130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415901" y="2463800"/>
              <a:ext cx="2356800" cy="2525700"/>
            </a:xfrm>
            <a:prstGeom prst="roundRect">
              <a:avLst>
                <a:gd fmla="val 974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sx="102000" rotWithShape="0" algn="ctr" sy="102000">
                <a:srgbClr val="000000">
                  <a:alpha val="109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3"/>
          <p:cNvSpPr txBox="1"/>
          <p:nvPr/>
        </p:nvSpPr>
        <p:spPr>
          <a:xfrm>
            <a:off x="3016250" y="487813"/>
            <a:ext cx="615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Team2 </a:t>
            </a:r>
            <a:r>
              <a:rPr b="1" lang="en-US" sz="4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Members</a:t>
            </a:r>
            <a:endParaRPr sz="4200"/>
          </a:p>
        </p:txBody>
      </p:sp>
      <p:sp>
        <p:nvSpPr>
          <p:cNvPr id="82" name="Google Shape;82;p3"/>
          <p:cNvSpPr txBox="1"/>
          <p:nvPr/>
        </p:nvSpPr>
        <p:spPr>
          <a:xfrm>
            <a:off x="4096191" y="3398600"/>
            <a:ext cx="20574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팀원</a:t>
            </a:r>
            <a:endParaRPr b="1" sz="28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신수웅</a:t>
            </a:r>
            <a:endParaRPr b="1" sz="3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6519302" y="3323726"/>
            <a:ext cx="20574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팀원</a:t>
            </a:r>
            <a:endParaRPr b="1" sz="28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이다연</a:t>
            </a:r>
            <a:endParaRPr b="1" sz="24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8988939" y="3323726"/>
            <a:ext cx="20574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팀원</a:t>
            </a:r>
            <a:endParaRPr b="1" sz="24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김명윤</a:t>
            </a:r>
            <a:endParaRPr sz="32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5" name="Google Shape;85;p3"/>
          <p:cNvGrpSpPr/>
          <p:nvPr/>
        </p:nvGrpSpPr>
        <p:grpSpPr>
          <a:xfrm>
            <a:off x="1511404" y="1843781"/>
            <a:ext cx="2356800" cy="3369552"/>
            <a:chOff x="2415901" y="1619949"/>
            <a:chExt cx="2356800" cy="3369552"/>
          </a:xfrm>
        </p:grpSpPr>
        <p:sp>
          <p:nvSpPr>
            <p:cNvPr id="86" name="Google Shape;86;p3"/>
            <p:cNvSpPr/>
            <p:nvPr/>
          </p:nvSpPr>
          <p:spPr>
            <a:xfrm>
              <a:off x="2941957" y="1619949"/>
              <a:ext cx="1304700" cy="1304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15901" y="2463800"/>
              <a:ext cx="2356800" cy="2525700"/>
            </a:xfrm>
            <a:prstGeom prst="roundRect">
              <a:avLst>
                <a:gd fmla="val 974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sx="102000" rotWithShape="0" algn="ctr" sy="102000">
                <a:srgbClr val="000000">
                  <a:alpha val="109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/>
          <p:nvPr/>
        </p:nvSpPr>
        <p:spPr>
          <a:xfrm>
            <a:off x="1634691" y="3398450"/>
            <a:ext cx="20574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팀장</a:t>
            </a:r>
            <a:endParaRPr b="1" sz="28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박광준</a:t>
            </a:r>
            <a:endParaRPr b="1" sz="3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788" y="1837925"/>
            <a:ext cx="1330113" cy="13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8788" y="1837932"/>
            <a:ext cx="1393824" cy="13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1063" y="1811213"/>
            <a:ext cx="1393800" cy="13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0738" y="1811213"/>
            <a:ext cx="1393800" cy="13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8800" y="1824600"/>
            <a:ext cx="13938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1075" y="1824575"/>
            <a:ext cx="1393800" cy="13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40600" y="1824575"/>
            <a:ext cx="1393800" cy="13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786c763468_0_149"/>
          <p:cNvSpPr txBox="1"/>
          <p:nvPr/>
        </p:nvSpPr>
        <p:spPr>
          <a:xfrm>
            <a:off x="2048257" y="319697"/>
            <a:ext cx="809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후보별 키워드 분석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461" name="Google Shape;461;g2786c763468_0_149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786c763468_0_149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2786c763468_0_149"/>
          <p:cNvSpPr txBox="1"/>
          <p:nvPr/>
        </p:nvSpPr>
        <p:spPr>
          <a:xfrm>
            <a:off x="1828675" y="2438325"/>
            <a:ext cx="37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Hillary Clinton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(민주당)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2786c763468_0_149"/>
          <p:cNvSpPr txBox="1"/>
          <p:nvPr/>
        </p:nvSpPr>
        <p:spPr>
          <a:xfrm>
            <a:off x="7956005" y="2438325"/>
            <a:ext cx="37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Donald J. Trump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(공화당)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2786c763468_0_149"/>
          <p:cNvSpPr txBox="1"/>
          <p:nvPr/>
        </p:nvSpPr>
        <p:spPr>
          <a:xfrm>
            <a:off x="3431850" y="1629325"/>
            <a:ext cx="60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 후보 키워드 비교 - 개성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g2786c763468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600" y="3010100"/>
            <a:ext cx="5409475" cy="29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2786c763468_0_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212" y="3010099"/>
            <a:ext cx="5506131" cy="29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786c763468_0_1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473" name="Google Shape;473;g2786c763468_0_175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786c763468_0_175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2786c763468_0_175"/>
          <p:cNvSpPr txBox="1"/>
          <p:nvPr/>
        </p:nvSpPr>
        <p:spPr>
          <a:xfrm>
            <a:off x="4887588" y="2221050"/>
            <a:ext cx="26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Joseph R. Biden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2786c763468_0_175"/>
          <p:cNvSpPr txBox="1"/>
          <p:nvPr/>
        </p:nvSpPr>
        <p:spPr>
          <a:xfrm>
            <a:off x="3731950" y="1594300"/>
            <a:ext cx="60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2020년 후보 키워드 - 인종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g2786c763468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350" y="2710125"/>
            <a:ext cx="7214509" cy="38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786c763468_0_1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g2786c763468_0_175"/>
          <p:cNvSpPr txBox="1"/>
          <p:nvPr/>
        </p:nvSpPr>
        <p:spPr>
          <a:xfrm>
            <a:off x="2048257" y="319697"/>
            <a:ext cx="809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후보별 키워드 분석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484" name="Google Shape;484;g2ed46c35c7a_1_207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ed46c35c7a_1_207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ed46c35c7a_1_207"/>
          <p:cNvSpPr txBox="1"/>
          <p:nvPr/>
        </p:nvSpPr>
        <p:spPr>
          <a:xfrm>
            <a:off x="769900" y="1834625"/>
            <a:ext cx="606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낙선 연설문 키워드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2ed46c35c7a_1_2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g2ed46c35c7a_1_207"/>
          <p:cNvSpPr txBox="1"/>
          <p:nvPr/>
        </p:nvSpPr>
        <p:spPr>
          <a:xfrm>
            <a:off x="2048257" y="319697"/>
            <a:ext cx="809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대선 당락</a:t>
            </a: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별 키워드 분석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g2ed46c35c7a_1_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00" y="2372525"/>
            <a:ext cx="5023900" cy="32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ed46c35c7a_1_207"/>
          <p:cNvSpPr txBox="1"/>
          <p:nvPr/>
        </p:nvSpPr>
        <p:spPr>
          <a:xfrm>
            <a:off x="6273800" y="1834625"/>
            <a:ext cx="606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당선 연설문 키워드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g2ed46c35c7a_1_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225" y="2402350"/>
            <a:ext cx="5023900" cy="32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1"/>
          <p:cNvSpPr txBox="1"/>
          <p:nvPr/>
        </p:nvSpPr>
        <p:spPr>
          <a:xfrm>
            <a:off x="1363220" y="220932"/>
            <a:ext cx="973696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Biden vs. </a:t>
            </a:r>
            <a:r>
              <a:rPr b="1" lang="en-US" sz="40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Trump </a:t>
            </a:r>
            <a:r>
              <a:rPr b="1" lang="en-US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중요 Key word 확인</a:t>
            </a:r>
            <a:endParaRPr b="1" sz="4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21"/>
          <p:cNvSpPr txBox="1"/>
          <p:nvPr/>
        </p:nvSpPr>
        <p:spPr>
          <a:xfrm>
            <a:off x="262207" y="972525"/>
            <a:ext cx="801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Biden vs. Trump의 2020, 2024y의 연설/토론문 중요도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(method: TF-IDF)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9" name="Google Shape;499;p21"/>
          <p:cNvCxnSpPr/>
          <p:nvPr/>
        </p:nvCxnSpPr>
        <p:spPr>
          <a:xfrm>
            <a:off x="1881000" y="5880500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0" name="Google Shape;5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400" y="1680525"/>
            <a:ext cx="7833626" cy="5096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21"/>
          <p:cNvCxnSpPr/>
          <p:nvPr/>
        </p:nvCxnSpPr>
        <p:spPr>
          <a:xfrm>
            <a:off x="1881000" y="5738600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21"/>
          <p:cNvCxnSpPr/>
          <p:nvPr/>
        </p:nvCxnSpPr>
        <p:spPr>
          <a:xfrm>
            <a:off x="1798925" y="223192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21"/>
          <p:cNvCxnSpPr/>
          <p:nvPr/>
        </p:nvCxnSpPr>
        <p:spPr>
          <a:xfrm>
            <a:off x="1881000" y="517662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21"/>
          <p:cNvCxnSpPr/>
          <p:nvPr/>
        </p:nvCxnSpPr>
        <p:spPr>
          <a:xfrm>
            <a:off x="1842475" y="4758650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21"/>
          <p:cNvCxnSpPr/>
          <p:nvPr/>
        </p:nvCxnSpPr>
        <p:spPr>
          <a:xfrm>
            <a:off x="1774125" y="2772788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21"/>
          <p:cNvCxnSpPr/>
          <p:nvPr/>
        </p:nvCxnSpPr>
        <p:spPr>
          <a:xfrm>
            <a:off x="1919400" y="298177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A flag in the shape of a map&#10;&#10;Description automatically generated" id="507" name="Google Shape;507;p21"/>
          <p:cNvPicPr preferRelativeResize="0"/>
          <p:nvPr/>
        </p:nvPicPr>
        <p:blipFill rotWithShape="1">
          <a:blip r:embed="rId4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861e43b9d_3_21"/>
          <p:cNvSpPr txBox="1"/>
          <p:nvPr/>
        </p:nvSpPr>
        <p:spPr>
          <a:xfrm>
            <a:off x="1363220" y="220932"/>
            <a:ext cx="887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Biden vs. </a:t>
            </a:r>
            <a:r>
              <a:rPr b="1" lang="en-US" sz="40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Trump </a:t>
            </a:r>
            <a:r>
              <a:rPr b="1" lang="en-US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주제 중요도 확인 </a:t>
            </a:r>
            <a:endParaRPr b="1" sz="4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g27861e43b9d_3_21"/>
          <p:cNvSpPr txBox="1"/>
          <p:nvPr/>
        </p:nvSpPr>
        <p:spPr>
          <a:xfrm>
            <a:off x="262207" y="972525"/>
            <a:ext cx="801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Biden의 2020, 2024y의 연설문과 토론문 기반 주요 주제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(method:  LDA)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27861e43b9d_3_21"/>
          <p:cNvSpPr txBox="1"/>
          <p:nvPr/>
        </p:nvSpPr>
        <p:spPr>
          <a:xfrm>
            <a:off x="9031450" y="1348375"/>
            <a:ext cx="3000000" cy="5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FF"/>
                </a:solidFill>
              </a:rPr>
              <a:t>국제 관계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-US" sz="1200">
                <a:solidFill>
                  <a:srgbClr val="0000FF"/>
                </a:solidFill>
              </a:rPr>
              <a:t>china</a:t>
            </a:r>
            <a:endParaRPr sz="1200">
              <a:solidFill>
                <a:srgbClr val="0000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-US" sz="1200">
                <a:solidFill>
                  <a:srgbClr val="0000FF"/>
                </a:solidFill>
              </a:rPr>
              <a:t>russia</a:t>
            </a:r>
            <a:endParaRPr sz="1200">
              <a:solidFill>
                <a:srgbClr val="0000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-US" sz="1200">
                <a:solidFill>
                  <a:srgbClr val="0000FF"/>
                </a:solidFill>
              </a:rPr>
              <a:t>border</a:t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경제와 재정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money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dollars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lot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million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millions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job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care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정치적 상황 및 인물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joe (바이든을 지칭)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hes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im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youre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theyre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left (정치적 좌파를 의미할 수 있음)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run (선거 출마를 의미할 수 있음)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15" name="Google Shape;515;g27861e43b9d_3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25" y="1723400"/>
            <a:ext cx="8760649" cy="507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g27861e43b9d_3_21"/>
          <p:cNvCxnSpPr/>
          <p:nvPr/>
        </p:nvCxnSpPr>
        <p:spPr>
          <a:xfrm>
            <a:off x="4622600" y="374522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g27861e43b9d_3_21"/>
          <p:cNvCxnSpPr/>
          <p:nvPr/>
        </p:nvCxnSpPr>
        <p:spPr>
          <a:xfrm>
            <a:off x="4622600" y="3603325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g27861e43b9d_3_21"/>
          <p:cNvCxnSpPr/>
          <p:nvPr/>
        </p:nvCxnSpPr>
        <p:spPr>
          <a:xfrm>
            <a:off x="4622600" y="5616400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g27861e43b9d_3_21"/>
          <p:cNvSpPr txBox="1"/>
          <p:nvPr/>
        </p:nvSpPr>
        <p:spPr>
          <a:xfrm>
            <a:off x="2740250" y="4303288"/>
            <a:ext cx="210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정치적 연설</a:t>
            </a:r>
            <a:r>
              <a:rPr lang="en-US" sz="1200">
                <a:solidFill>
                  <a:schemeClr val="dk1"/>
                </a:solidFill>
              </a:rPr>
              <a:t>, </a:t>
            </a:r>
            <a:r>
              <a:rPr b="1" lang="en-US" sz="1200">
                <a:solidFill>
                  <a:schemeClr val="dk1"/>
                </a:solidFill>
              </a:rPr>
              <a:t>경제와 재정</a:t>
            </a: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및 </a:t>
            </a:r>
            <a:r>
              <a:rPr b="1" lang="en-US" sz="1200">
                <a:solidFill>
                  <a:srgbClr val="0000FF"/>
                </a:solidFill>
              </a:rPr>
              <a:t>국제 관계</a:t>
            </a:r>
            <a:endParaRPr sz="1500">
              <a:solidFill>
                <a:srgbClr val="0000FF"/>
              </a:solidFill>
            </a:endParaRPr>
          </a:p>
        </p:txBody>
      </p:sp>
      <p:pic>
        <p:nvPicPr>
          <p:cNvPr id="520" name="Google Shape;520;g27861e43b9d_3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9853" y="6423680"/>
            <a:ext cx="2533350" cy="28192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27861e43b9d_3_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flag in the shape of a map&#10;&#10;Description automatically generated" id="522" name="Google Shape;522;g27861e43b9d_3_21"/>
          <p:cNvPicPr preferRelativeResize="0"/>
          <p:nvPr/>
        </p:nvPicPr>
        <p:blipFill rotWithShape="1">
          <a:blip r:embed="rId5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 txBox="1"/>
          <p:nvPr/>
        </p:nvSpPr>
        <p:spPr>
          <a:xfrm>
            <a:off x="1363220" y="220932"/>
            <a:ext cx="88729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Biden vs. </a:t>
            </a:r>
            <a:r>
              <a:rPr b="1" lang="en-US" sz="40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Trump </a:t>
            </a:r>
            <a:r>
              <a:rPr b="1" lang="en-US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주제 중요도 확인 </a:t>
            </a:r>
            <a:endParaRPr b="1" sz="4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22"/>
          <p:cNvSpPr txBox="1"/>
          <p:nvPr/>
        </p:nvSpPr>
        <p:spPr>
          <a:xfrm>
            <a:off x="262207" y="972525"/>
            <a:ext cx="801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Trump의 2020, 2024y의 연설문과 토론문 기반 주요 주제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(method:  LDA)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25" y="1954950"/>
            <a:ext cx="8461850" cy="490304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2"/>
          <p:cNvSpPr txBox="1"/>
          <p:nvPr/>
        </p:nvSpPr>
        <p:spPr>
          <a:xfrm>
            <a:off x="9192000" y="1680525"/>
            <a:ext cx="3000000" cy="4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FF"/>
                </a:solidFill>
                <a:highlight>
                  <a:schemeClr val="lt1"/>
                </a:highlight>
              </a:rPr>
              <a:t>사회보장 및 의료</a:t>
            </a:r>
            <a:endParaRPr b="1"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-US" sz="1200">
                <a:solidFill>
                  <a:srgbClr val="0000FF"/>
                </a:solidFill>
              </a:rPr>
              <a:t>medicare</a:t>
            </a:r>
            <a:endParaRPr sz="1200">
              <a:solidFill>
                <a:srgbClr val="0000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-US" sz="1200">
                <a:solidFill>
                  <a:srgbClr val="0000FF"/>
                </a:solidFill>
              </a:rPr>
              <a:t>care</a:t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경제와 재정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pay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tax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jobs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percent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economy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billion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cut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big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정치와 선거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republicans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vote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trump (Donald J. Trump을 의미)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members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audience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31" name="Google Shape;531;p22"/>
          <p:cNvSpPr txBox="1"/>
          <p:nvPr/>
        </p:nvSpPr>
        <p:spPr>
          <a:xfrm>
            <a:off x="596025" y="39974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정치적 연설</a:t>
            </a:r>
            <a:r>
              <a:rPr lang="en-US" sz="1200">
                <a:solidFill>
                  <a:schemeClr val="dk1"/>
                </a:solidFill>
              </a:rPr>
              <a:t>, </a:t>
            </a:r>
            <a:r>
              <a:rPr b="1" lang="en-US" sz="1200">
                <a:solidFill>
                  <a:schemeClr val="dk1"/>
                </a:solidFill>
              </a:rPr>
              <a:t>경제와 재정</a:t>
            </a: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및 </a:t>
            </a:r>
            <a:r>
              <a:rPr b="1" lang="en-US" sz="1200">
                <a:solidFill>
                  <a:srgbClr val="0000FF"/>
                </a:solidFill>
              </a:rPr>
              <a:t>사회보장과 의료</a:t>
            </a:r>
            <a:endParaRPr sz="1500">
              <a:solidFill>
                <a:srgbClr val="0000FF"/>
              </a:solidFill>
            </a:endParaRPr>
          </a:p>
        </p:txBody>
      </p:sp>
      <p:cxnSp>
        <p:nvCxnSpPr>
          <p:cNvPr id="532" name="Google Shape;532;p22"/>
          <p:cNvCxnSpPr/>
          <p:nvPr/>
        </p:nvCxnSpPr>
        <p:spPr>
          <a:xfrm>
            <a:off x="4662600" y="5068950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22"/>
          <p:cNvCxnSpPr/>
          <p:nvPr/>
        </p:nvCxnSpPr>
        <p:spPr>
          <a:xfrm>
            <a:off x="4833900" y="5332150"/>
            <a:ext cx="171300" cy="14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4" name="Google Shape;5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103" y="6480730"/>
            <a:ext cx="2533350" cy="281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flag in the shape of a map&#10;&#10;Description automatically generated" id="536" name="Google Shape;536;p22"/>
          <p:cNvPicPr preferRelativeResize="0"/>
          <p:nvPr/>
        </p:nvPicPr>
        <p:blipFill rotWithShape="1">
          <a:blip r:embed="rId5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5"/>
          <p:cNvSpPr/>
          <p:nvPr/>
        </p:nvSpPr>
        <p:spPr>
          <a:xfrm>
            <a:off x="13" y="0"/>
            <a:ext cx="12192000" cy="6858000"/>
          </a:xfrm>
          <a:prstGeom prst="rect">
            <a:avLst/>
          </a:prstGeom>
          <a:gradFill>
            <a:gsLst>
              <a:gs pos="0">
                <a:srgbClr val="273385">
                  <a:alpha val="84705"/>
                </a:srgbClr>
              </a:gs>
              <a:gs pos="100000">
                <a:srgbClr val="C32231">
                  <a:alpha val="3176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5"/>
          <p:cNvSpPr txBox="1"/>
          <p:nvPr/>
        </p:nvSpPr>
        <p:spPr>
          <a:xfrm>
            <a:off x="4144723" y="2476175"/>
            <a:ext cx="39025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모델링</a:t>
            </a:r>
            <a:endParaRPr b="1" sz="9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flag in the shape of a map&#10;&#10;Description automatically generated" id="544" name="Google Shape;544;p25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6"/>
          <p:cNvSpPr txBox="1"/>
          <p:nvPr/>
        </p:nvSpPr>
        <p:spPr>
          <a:xfrm>
            <a:off x="3879809" y="259194"/>
            <a:ext cx="473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모델 선정 기준</a:t>
            </a:r>
            <a:endParaRPr b="1" sz="42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550" name="Google Shape;550;p26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28121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6"/>
          <p:cNvSpPr txBox="1"/>
          <p:nvPr/>
        </p:nvSpPr>
        <p:spPr>
          <a:xfrm>
            <a:off x="309650" y="1186300"/>
            <a:ext cx="11337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최종 목적</a:t>
            </a:r>
            <a:r>
              <a:rPr b="1"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미국 대선 후보의 연설문 분석 결과 및 다양한 사회 지표들을  활용하여 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2024년 미국 대통령 당선자를 예측 하는 모델 개발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6"/>
          <p:cNvSpPr txBox="1"/>
          <p:nvPr/>
        </p:nvSpPr>
        <p:spPr>
          <a:xfrm>
            <a:off x="309658" y="2036445"/>
            <a:ext cx="8065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모델 종류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1) 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최종 예측 모델 = 사회 지표 기반 예측 모델(Social) + 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연설문 기반 예측 모델(Text) + 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주제별 중요도 기반 예측 모델(Importance)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의 혼합모델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6"/>
          <p:cNvSpPr txBox="1"/>
          <p:nvPr/>
        </p:nvSpPr>
        <p:spPr>
          <a:xfrm>
            <a:off x="309650" y="3912000"/>
            <a:ext cx="113373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2) 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사회 지표 기반 모델 =  LSTM 모델 vs. 시계열 CNN 모델 비교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최종적으로 시계열 CNN 모델 선정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3) 연설문 기반 예측 모델 = 2차 전처리 진행한 본문을 100단어씩 슬라이싱하여 LSTM 사용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4) 주제별 중요도 기반 예측 모델 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=  2가지 주제 분석 중 LDA로 뽑아낸 주제들을 분야별로 구분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 (경제,사법, 교육, 군사, 이념)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각 분야가 문서에서 차지하는 비중을 피쳐로 사용하는 다층 퍼셉트론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4" name="Google Shape;5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3025" y="2259425"/>
            <a:ext cx="4730702" cy="21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p26"/>
          <p:cNvSpPr txBox="1"/>
          <p:nvPr/>
        </p:nvSpPr>
        <p:spPr>
          <a:xfrm>
            <a:off x="7275825" y="1863400"/>
            <a:ext cx="41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&lt;사회지표 기반 모델에 활용한 CNN 모델 개념&gt;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6"/>
          <p:cNvSpPr/>
          <p:nvPr/>
        </p:nvSpPr>
        <p:spPr>
          <a:xfrm>
            <a:off x="7323025" y="2259451"/>
            <a:ext cx="4730700" cy="211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26"/>
          <p:cNvSpPr txBox="1"/>
          <p:nvPr/>
        </p:nvSpPr>
        <p:spPr>
          <a:xfrm>
            <a:off x="7275825" y="1863400"/>
            <a:ext cx="41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2차 전처리 텍스트 단어 갯수 분포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5300" y="2228500"/>
            <a:ext cx="3130575" cy="24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7"/>
          <p:cNvSpPr txBox="1"/>
          <p:nvPr/>
        </p:nvSpPr>
        <p:spPr>
          <a:xfrm>
            <a:off x="5018460" y="303209"/>
            <a:ext cx="245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모델링 </a:t>
            </a:r>
            <a:endParaRPr b="1" sz="46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565" name="Google Shape;565;p27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358313" y="7139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 txBox="1"/>
          <p:nvPr/>
        </p:nvSpPr>
        <p:spPr>
          <a:xfrm>
            <a:off x="235450" y="901775"/>
            <a:ext cx="5603400" cy="5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하이퍼파라미터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텍스트 모델 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벡터 임베딩 128차원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LSTM 64차원 hidden state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-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 epoch 20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사회지표 모델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드롭아웃 사용(확률 0.5)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학습률 0.1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 epoch 20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주제 중요도 모델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드롭아웃 사용(확률 0.3)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학습률 0.001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학습 epoch 50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 공통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-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 loss 가장 낮은 모델 선별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- 평가기준 정확도, f1-score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 혼합 방법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모델의 마지막 은닉층 출력 차원을 64로 통일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출력을 모아 64*3차원으로 결합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모은 출력을 새 출력층에 넣어 1차원 결과 출력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825" y="1412500"/>
            <a:ext cx="6650875" cy="475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816" y="1340978"/>
            <a:ext cx="6650875" cy="440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8100" y="1383907"/>
            <a:ext cx="6564012" cy="497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4551" y="1190501"/>
            <a:ext cx="6388949" cy="52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3385">
                  <a:alpha val="84705"/>
                </a:srgbClr>
              </a:gs>
              <a:gs pos="100000">
                <a:srgbClr val="C32231">
                  <a:alpha val="3176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8"/>
          <p:cNvSpPr txBox="1"/>
          <p:nvPr/>
        </p:nvSpPr>
        <p:spPr>
          <a:xfrm>
            <a:off x="3322041" y="2526975"/>
            <a:ext cx="554791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결과 해석</a:t>
            </a:r>
            <a:endParaRPr b="1" sz="9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flag in the shape of a map&#10;&#10;Description automatically generated" id="579" name="Google Shape;579;p28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101" name="Google Shape;101;g2ecf76449bb_3_1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ecf76449bb_3_1"/>
          <p:cNvSpPr txBox="1"/>
          <p:nvPr/>
        </p:nvSpPr>
        <p:spPr>
          <a:xfrm>
            <a:off x="3745502" y="222689"/>
            <a:ext cx="603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Project Process 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g2ecf76449bb_3_1"/>
          <p:cNvSpPr txBox="1"/>
          <p:nvPr>
            <p:ph idx="12" type="sldNum"/>
          </p:nvPr>
        </p:nvSpPr>
        <p:spPr>
          <a:xfrm>
            <a:off x="9448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g2ecf76449bb_3_1"/>
          <p:cNvSpPr txBox="1"/>
          <p:nvPr/>
        </p:nvSpPr>
        <p:spPr>
          <a:xfrm>
            <a:off x="2106575" y="3188550"/>
            <a:ext cx="786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g2ecf76449bb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825" y="1037800"/>
            <a:ext cx="10276817" cy="589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9"/>
          <p:cNvSpPr txBox="1"/>
          <p:nvPr/>
        </p:nvSpPr>
        <p:spPr>
          <a:xfrm>
            <a:off x="4174640" y="480529"/>
            <a:ext cx="38427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모델링 결과</a:t>
            </a:r>
            <a:endParaRPr b="1" sz="54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585" name="Google Shape;585;p29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6" name="Google Shape;586;p29"/>
          <p:cNvGraphicFramePr/>
          <p:nvPr/>
        </p:nvGraphicFramePr>
        <p:xfrm>
          <a:off x="4174700" y="17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{159ADED6-0859-4441-B142-6EBCBF9FC6F2}</a:tableStyleId>
              </a:tblPr>
              <a:tblGrid>
                <a:gridCol w="1522125"/>
                <a:gridCol w="1522125"/>
                <a:gridCol w="1522125"/>
                <a:gridCol w="1522125"/>
                <a:gridCol w="1522125"/>
              </a:tblGrid>
              <a:tr h="83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모델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</a:rPr>
                        <a:t>중요도 모델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사회 지표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</a:rPr>
                        <a:t>텍스트 모델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혼합 모델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3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검증 데이터 정확도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0.74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0.818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0.864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f1-score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0.79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0.75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0.853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0.891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7" name="Google Shape;587;p29"/>
          <p:cNvGraphicFramePr/>
          <p:nvPr/>
        </p:nvGraphicFramePr>
        <p:xfrm>
          <a:off x="4174713" y="449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{159ADED6-0859-4441-B142-6EBCBF9FC6F2}</a:tableStyleId>
              </a:tblPr>
              <a:tblGrid>
                <a:gridCol w="1489100"/>
                <a:gridCol w="1530375"/>
                <a:gridCol w="1530375"/>
                <a:gridCol w="1530375"/>
                <a:gridCol w="1530375"/>
              </a:tblGrid>
              <a:tr h="68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2024 예측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중요도 모델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사회 지표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텍스트 모델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혼합 모델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바이든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0.473</a:t>
                      </a:r>
                      <a:endParaRPr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0.5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0.549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0.545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3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트럼프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0.527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0.5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0.451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0.455</a:t>
                      </a:r>
                      <a:endParaRPr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8" name="Google Shape;588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9" name="Google Shape;5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00" y="2397850"/>
            <a:ext cx="3842701" cy="2720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ed7056aa6d_3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4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모델링 결과 해석</a:t>
            </a:r>
            <a:endParaRPr b="1" sz="54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2ed7056aa6d_3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7" name="Google Shape;597;g2ed7056aa6d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975" y="883488"/>
            <a:ext cx="3952225" cy="24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2ed7056aa6d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175" y="3584650"/>
            <a:ext cx="5268021" cy="29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2ed7056aa6d_3_0"/>
          <p:cNvSpPr txBox="1"/>
          <p:nvPr/>
        </p:nvSpPr>
        <p:spPr>
          <a:xfrm>
            <a:off x="630550" y="1436175"/>
            <a:ext cx="6009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LIME 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(Local Interpretable Model-agnostic Explanations)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모델의 국소적인 부분에 최대한 유사하게 결정 트리를 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훈련시켜 그 결정 트리를 바탕으로 모델의 판단을 해석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2ed7056aa6d_3_0"/>
          <p:cNvSpPr txBox="1"/>
          <p:nvPr/>
        </p:nvSpPr>
        <p:spPr>
          <a:xfrm>
            <a:off x="716600" y="3155450"/>
            <a:ext cx="5847300" cy="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g. 일부 당선자 연설문에 대한 중요도 모델 LIME 분석 결과  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g2ed7056aa6d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925" y="3743575"/>
            <a:ext cx="4979701" cy="27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2ed7056aa6d_3_0"/>
          <p:cNvSpPr txBox="1"/>
          <p:nvPr/>
        </p:nvSpPr>
        <p:spPr>
          <a:xfrm>
            <a:off x="7438250" y="518400"/>
            <a:ext cx="41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&lt;LIME 개념&gt;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flag in the shape of a map&#10;&#10;Description automatically generated" id="603" name="Google Shape;603;g2ed7056aa6d_3_0"/>
          <p:cNvPicPr preferRelativeResize="0"/>
          <p:nvPr/>
        </p:nvPicPr>
        <p:blipFill rotWithShape="1">
          <a:blip r:embed="rId6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0"/>
          <p:cNvSpPr txBox="1"/>
          <p:nvPr/>
        </p:nvSpPr>
        <p:spPr>
          <a:xfrm>
            <a:off x="4174640" y="480529"/>
            <a:ext cx="369524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/>
          </a:p>
        </p:txBody>
      </p:sp>
      <p:pic>
        <p:nvPicPr>
          <p:cNvPr descr="A flag in the shape of a map&#10;&#10;Description automatically generated" id="609" name="Google Shape;609;p30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4" cy="5873818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0"/>
          <p:cNvSpPr txBox="1"/>
          <p:nvPr/>
        </p:nvSpPr>
        <p:spPr>
          <a:xfrm>
            <a:off x="376800" y="1777050"/>
            <a:ext cx="1143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1913~2020y의 사회/개인 지표들을 활용한, 2024년 미국 대통령 당선자 예측 모델링 함.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 사회/개인 지표만으로는 크게 유의미한 예측이 어려움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1913~2020y의 연설문/토론문을 활용한 2024년 미국 대통령 당선자 예측 모델링을 함.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→ 연설문/토론문 본문 또는 주제별 중요도를 사용해서 사회지표에 비해 높은 정확도의 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예측이 가능하였고, 사회지표+문서 정보를 모두 사용한 혼합 모델이 가장 높은 정확도를 보임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역대 연설문/ 토론문을 기반으로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BERTopic,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KeyBERT, LDA, TF - IDF 분석법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활용하여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연도/후보자/정당 별 중요 Key word 분석 및 빈도수를 분석 함.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교육/환경 분야에 대한 중요성과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ed7056aa6d_0_129"/>
          <p:cNvSpPr txBox="1"/>
          <p:nvPr/>
        </p:nvSpPr>
        <p:spPr>
          <a:xfrm>
            <a:off x="4174640" y="480529"/>
            <a:ext cx="422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/>
          </a:p>
        </p:txBody>
      </p:sp>
      <p:pic>
        <p:nvPicPr>
          <p:cNvPr descr="A flag in the shape of a map&#10;&#10;Description automatically generated" id="617" name="Google Shape;617;g2ed7056aa6d_0_129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ed7056aa6d_0_129"/>
          <p:cNvSpPr txBox="1"/>
          <p:nvPr/>
        </p:nvSpPr>
        <p:spPr>
          <a:xfrm>
            <a:off x="126289" y="2036588"/>
            <a:ext cx="11939400" cy="5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연설문/토론을 활용한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텍스트 본문 또는 텍스트 분석 결과를 features로 혼합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하여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결과가 향상되도록 시도 함.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사회지표 모델보다 연설문의 정보를 함께 사용한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혼합 모델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가장 높은 정확도를 보임.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후보 인지도 및 정치경력 등의 features를 추가한다면 예측 모델의 결과 향상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기대할 수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있을 것이라 예상 됨.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g2ed7056aa6d_0_1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624" name="Google Shape;624;p32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4" cy="5873818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2"/>
          <p:cNvSpPr txBox="1"/>
          <p:nvPr/>
        </p:nvSpPr>
        <p:spPr>
          <a:xfrm>
            <a:off x="3409603" y="81959"/>
            <a:ext cx="561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한계점 및 시사점</a:t>
            </a:r>
            <a:r>
              <a:rPr b="1" lang="en-US" sz="5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54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32"/>
          <p:cNvSpPr txBox="1"/>
          <p:nvPr/>
        </p:nvSpPr>
        <p:spPr>
          <a:xfrm>
            <a:off x="5497150" y="1603075"/>
            <a:ext cx="66393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연설/토론문만을 활용하였고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SNS 등 개인적인 행보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및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연설/토론문의 평가는 반영되지 않음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과거 데이터의 부족/부재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1910년대 이전의 사회지표 부재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1900년대 초반 연설 표본 부족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최근 행보의 변화를 반영하지 않음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최근 트럼프의 피습 및 선거 전략 변화(24.07.13)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바이든 사퇴(24.07.22)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8" name="Google Shape;628;p32"/>
          <p:cNvPicPr preferRelativeResize="0"/>
          <p:nvPr/>
        </p:nvPicPr>
        <p:blipFill rotWithShape="1">
          <a:blip r:embed="rId4">
            <a:alphaModFix/>
          </a:blip>
          <a:srcRect b="11746" l="0" r="15261" t="0"/>
          <a:stretch/>
        </p:blipFill>
        <p:spPr>
          <a:xfrm>
            <a:off x="1436100" y="3687500"/>
            <a:ext cx="3938649" cy="29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050" y="1048825"/>
            <a:ext cx="3771650" cy="31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gradFill>
            <a:gsLst>
              <a:gs pos="0">
                <a:srgbClr val="273385">
                  <a:alpha val="84705"/>
                </a:srgbClr>
              </a:gs>
              <a:gs pos="100000">
                <a:srgbClr val="C32231">
                  <a:alpha val="3176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3"/>
          <p:cNvSpPr txBox="1"/>
          <p:nvPr/>
        </p:nvSpPr>
        <p:spPr>
          <a:xfrm>
            <a:off x="2605463" y="2540721"/>
            <a:ext cx="7452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</a:t>
            </a:r>
            <a:r>
              <a:rPr b="1" lang="en-US" sz="9600">
                <a:solidFill>
                  <a:srgbClr val="161B61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endParaRPr>
              <a:solidFill>
                <a:srgbClr val="161B61"/>
              </a:solidFill>
            </a:endParaRPr>
          </a:p>
        </p:txBody>
      </p:sp>
      <p:sp>
        <p:nvSpPr>
          <p:cNvPr id="636" name="Google Shape;636;p33"/>
          <p:cNvSpPr txBox="1"/>
          <p:nvPr/>
        </p:nvSpPr>
        <p:spPr>
          <a:xfrm>
            <a:off x="4605849" y="4198353"/>
            <a:ext cx="298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your attention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flag in the shape of a map&#10;&#10;Description automatically generated" id="638" name="Google Shape;638;p33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4"/>
          <p:cNvSpPr/>
          <p:nvPr/>
        </p:nvSpPr>
        <p:spPr>
          <a:xfrm>
            <a:off x="13" y="0"/>
            <a:ext cx="12192000" cy="6858000"/>
          </a:xfrm>
          <a:prstGeom prst="rect">
            <a:avLst/>
          </a:prstGeom>
          <a:gradFill>
            <a:gsLst>
              <a:gs pos="0">
                <a:srgbClr val="273385">
                  <a:alpha val="84705"/>
                </a:srgbClr>
              </a:gs>
              <a:gs pos="100000">
                <a:srgbClr val="C32231">
                  <a:alpha val="3176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34"/>
          <p:cNvSpPr txBox="1"/>
          <p:nvPr/>
        </p:nvSpPr>
        <p:spPr>
          <a:xfrm>
            <a:off x="4165321" y="2567615"/>
            <a:ext cx="447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 &amp;</a:t>
            </a:r>
            <a:r>
              <a:rPr b="1" lang="en-US" sz="9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5" name="Google Shape;645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flag in the shape of a map&#10;&#10;Description automatically generated" id="646" name="Google Shape;646;p34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ed7056aa6d_0_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3" name="Google Shape;653;g2ed7056aa6d_0_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3385">
                  <a:alpha val="84705"/>
                </a:srgbClr>
              </a:gs>
              <a:gs pos="100000">
                <a:srgbClr val="C32231">
                  <a:alpha val="3176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2ed7056aa6d_0_29"/>
          <p:cNvSpPr txBox="1"/>
          <p:nvPr/>
        </p:nvSpPr>
        <p:spPr>
          <a:xfrm>
            <a:off x="2913153" y="2310750"/>
            <a:ext cx="7692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Appendix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flag in the shape of a map&#10;&#10;Description automatically generated" id="655" name="Google Shape;655;g2ed7056aa6d_0_29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ed7056aa6d_3_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2" name="Google Shape;662;g2ed7056aa6d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25" y="1319075"/>
            <a:ext cx="4517226" cy="35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2ed7056aa6d_3_23"/>
          <p:cNvSpPr txBox="1"/>
          <p:nvPr/>
        </p:nvSpPr>
        <p:spPr>
          <a:xfrm>
            <a:off x="610025" y="299675"/>
            <a:ext cx="4666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2차 전처리 단어 수 분포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d7056aa6d_0_7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0" name="Google Shape;670;g2ed7056aa6d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00" y="1070200"/>
            <a:ext cx="5163225" cy="32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ed7056aa6d_0_74"/>
          <p:cNvSpPr txBox="1"/>
          <p:nvPr/>
        </p:nvSpPr>
        <p:spPr>
          <a:xfrm>
            <a:off x="610025" y="299675"/>
            <a:ext cx="4666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LDA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2ed7056aa6d_0_74"/>
          <p:cNvSpPr txBox="1"/>
          <p:nvPr/>
        </p:nvSpPr>
        <p:spPr>
          <a:xfrm>
            <a:off x="155425" y="4270200"/>
            <a:ext cx="598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https://medium.com/analytics-vidhya/latent-dirichelt-allocation-1ec8729589d4</a:t>
            </a:r>
            <a:endParaRPr sz="900"/>
          </a:p>
        </p:txBody>
      </p:sp>
      <p:sp>
        <p:nvSpPr>
          <p:cNvPr id="673" name="Google Shape;673;g2ed7056aa6d_0_74"/>
          <p:cNvSpPr txBox="1"/>
          <p:nvPr/>
        </p:nvSpPr>
        <p:spPr>
          <a:xfrm>
            <a:off x="5940250" y="481600"/>
            <a:ext cx="6099900" cy="6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LDA의 동작 원리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LDA는 두 가지 주요 가정을 기반으로 작동합니다: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US" sz="1000">
                <a:solidFill>
                  <a:schemeClr val="dk1"/>
                </a:solidFill>
              </a:rPr>
              <a:t>디리클레 분포 (Dirichlet Distribution)</a:t>
            </a:r>
            <a:r>
              <a:rPr lang="en-US" sz="1000">
                <a:solidFill>
                  <a:schemeClr val="dk1"/>
                </a:solidFill>
              </a:rPr>
              <a:t>: 각 문서의 주제 분포와 각 주제의 단어 분포는 디리클레 분포라는 확률 분포를 따릅니다. 이 분포는 다항 분포의 확률 벡터에 대한 사전 분포로 사용됩니다.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US" sz="1000">
                <a:solidFill>
                  <a:schemeClr val="dk1"/>
                </a:solidFill>
              </a:rPr>
              <a:t>혼합 모델 (Mixture Model)</a:t>
            </a:r>
            <a:r>
              <a:rPr lang="en-US" sz="1000">
                <a:solidFill>
                  <a:schemeClr val="dk1"/>
                </a:solidFill>
              </a:rPr>
              <a:t>: 문서는 여러 주제의 혼합으로 구성되어 있고, 주제는 여러 단어의 혼합으로 구성되어 있다고 가정합니다.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LDA의 프로세스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LDA는 다음과 같은 단계로 주제를 추출합니다: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US" sz="1000">
                <a:solidFill>
                  <a:schemeClr val="dk1"/>
                </a:solidFill>
              </a:rPr>
              <a:t>초기화</a:t>
            </a:r>
            <a:r>
              <a:rPr lang="en-US" sz="1000">
                <a:solidFill>
                  <a:schemeClr val="dk1"/>
                </a:solidFill>
              </a:rPr>
              <a:t>: 문서 집합에서 주제의 수 K를 설정합니다.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US" sz="1000">
                <a:solidFill>
                  <a:schemeClr val="dk1"/>
                </a:solidFill>
              </a:rPr>
              <a:t>주제 할당</a:t>
            </a:r>
            <a:r>
              <a:rPr lang="en-US" sz="1000">
                <a:solidFill>
                  <a:schemeClr val="dk1"/>
                </a:solidFill>
              </a:rPr>
              <a:t>: 각 단어에 임의로 주제를 할당합니다.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US" sz="1000">
                <a:solidFill>
                  <a:schemeClr val="dk1"/>
                </a:solidFill>
              </a:rPr>
              <a:t>반복 갱신</a:t>
            </a:r>
            <a:r>
              <a:rPr lang="en-US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</a:rPr>
              <a:t>각 단어에 대해 현재 주제를 제거하고, 해당 단어가 각 주제에서 발생할 확률을 계산합니다.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</a:rPr>
              <a:t>계산된 확률에 따라 단어에 새로운 주제를 할당합니다.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</a:rPr>
              <a:t>이 과정을 수천 번 반복하여 주제 할당을 갱신합니다.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US" sz="1000">
                <a:solidFill>
                  <a:schemeClr val="dk1"/>
                </a:solidFill>
              </a:rPr>
              <a:t>수렴</a:t>
            </a:r>
            <a:r>
              <a:rPr lang="en-US" sz="1000">
                <a:solidFill>
                  <a:schemeClr val="dk1"/>
                </a:solidFill>
              </a:rPr>
              <a:t>: 반복 과정이 수렴하면 각 문서의 주제 분포와 각 주제의 단어 분포를 추출합니다.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LDA의 활용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LDA는 다양한 분야에서 활용될 수 있습니다: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</a:rPr>
              <a:t>문서 분류</a:t>
            </a:r>
            <a:r>
              <a:rPr lang="en-US" sz="1000">
                <a:solidFill>
                  <a:schemeClr val="dk1"/>
                </a:solidFill>
              </a:rPr>
              <a:t>: 문서 집합을 주제별로 분류합니다.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</a:rPr>
              <a:t>정보 검색</a:t>
            </a:r>
            <a:r>
              <a:rPr lang="en-US" sz="1000">
                <a:solidFill>
                  <a:schemeClr val="dk1"/>
                </a:solidFill>
              </a:rPr>
              <a:t>: 특정 주제와 관련된 문서를 검색합니다.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</a:rPr>
              <a:t>추천 시스템</a:t>
            </a:r>
            <a:r>
              <a:rPr lang="en-US" sz="1000">
                <a:solidFill>
                  <a:schemeClr val="dk1"/>
                </a:solidFill>
              </a:rPr>
              <a:t>: 사용자 선호 주제에 기반한 추천 시스템을 구축합니다.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descr="A flag in the shape of a map&#10;&#10;Description automatically generated" id="674" name="Google Shape;674;g2ed7056aa6d_0_74"/>
          <p:cNvPicPr preferRelativeResize="0"/>
          <p:nvPr/>
        </p:nvPicPr>
        <p:blipFill rotWithShape="1">
          <a:blip r:embed="rId4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3100413" y="3150055"/>
            <a:ext cx="2652900" cy="963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656914" y="2397362"/>
            <a:ext cx="42545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2112581" y="150953"/>
            <a:ext cx="745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Introduction of </a:t>
            </a: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sz="4200"/>
          </a:p>
        </p:txBody>
      </p:sp>
      <p:sp>
        <p:nvSpPr>
          <p:cNvPr id="113" name="Google Shape;113;p4"/>
          <p:cNvSpPr txBox="1"/>
          <p:nvPr/>
        </p:nvSpPr>
        <p:spPr>
          <a:xfrm>
            <a:off x="415095" y="1109926"/>
            <a:ext cx="7885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Project Title</a:t>
            </a:r>
            <a:endParaRPr b="1" sz="32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(2024년) 미국 대통령 당선자 예측 모델</a:t>
            </a:r>
            <a:endParaRPr b="1" sz="3500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114" name="Google Shape;114;p4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80897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/>
          <p:nvPr/>
        </p:nvSpPr>
        <p:spPr>
          <a:xfrm>
            <a:off x="3100413" y="3150055"/>
            <a:ext cx="2652900" cy="963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4"/>
          <p:cNvGrpSpPr/>
          <p:nvPr/>
        </p:nvGrpSpPr>
        <p:grpSpPr>
          <a:xfrm>
            <a:off x="3402899" y="3269974"/>
            <a:ext cx="1724260" cy="568723"/>
            <a:chOff x="1672171" y="2458210"/>
            <a:chExt cx="1819800" cy="556807"/>
          </a:xfrm>
        </p:grpSpPr>
        <p:sp>
          <p:nvSpPr>
            <p:cNvPr id="117" name="Google Shape;117;p4"/>
            <p:cNvSpPr txBox="1"/>
            <p:nvPr/>
          </p:nvSpPr>
          <p:spPr>
            <a:xfrm>
              <a:off x="1672171" y="2458210"/>
              <a:ext cx="10374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Joe Biden</a:t>
              </a:r>
              <a:endParaRPr/>
            </a:p>
          </p:txBody>
        </p:sp>
        <p:sp>
          <p:nvSpPr>
            <p:cNvPr id="118" name="Google Shape;118;p4"/>
            <p:cNvSpPr txBox="1"/>
            <p:nvPr/>
          </p:nvSpPr>
          <p:spPr>
            <a:xfrm>
              <a:off x="1672171" y="2804117"/>
              <a:ext cx="18198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President of the United State</a:t>
              </a:r>
              <a:endParaRPr/>
            </a:p>
          </p:txBody>
        </p:sp>
      </p:grpSp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 b="20113" l="0" r="0" t="0"/>
          <a:stretch/>
        </p:blipFill>
        <p:spPr>
          <a:xfrm>
            <a:off x="2213756" y="2397352"/>
            <a:ext cx="1086360" cy="1559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4"/>
          <p:cNvGrpSpPr/>
          <p:nvPr/>
        </p:nvGrpSpPr>
        <p:grpSpPr>
          <a:xfrm>
            <a:off x="6373145" y="2533176"/>
            <a:ext cx="3838701" cy="3861409"/>
            <a:chOff x="9179682" y="1999840"/>
            <a:chExt cx="5050258" cy="4855286"/>
          </a:xfrm>
        </p:grpSpPr>
        <p:sp>
          <p:nvSpPr>
            <p:cNvPr id="121" name="Google Shape;121;p4"/>
            <p:cNvSpPr/>
            <p:nvPr/>
          </p:nvSpPr>
          <p:spPr>
            <a:xfrm>
              <a:off x="10214860" y="2698441"/>
              <a:ext cx="3730800" cy="121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 flipH="1" rot="10800000">
              <a:off x="9301013" y="3716226"/>
              <a:ext cx="4662000" cy="3138900"/>
            </a:xfrm>
            <a:prstGeom prst="round2SameRect">
              <a:avLst>
                <a:gd fmla="val 9347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" name="Google Shape;123;p4"/>
            <p:cNvGrpSpPr/>
            <p:nvPr/>
          </p:nvGrpSpPr>
          <p:grpSpPr>
            <a:xfrm>
              <a:off x="11101246" y="2878738"/>
              <a:ext cx="2861651" cy="719496"/>
              <a:chOff x="2018166" y="2513336"/>
              <a:chExt cx="2147700" cy="557226"/>
            </a:xfrm>
          </p:grpSpPr>
          <p:sp>
            <p:nvSpPr>
              <p:cNvPr id="124" name="Google Shape;124;p4"/>
              <p:cNvSpPr txBox="1"/>
              <p:nvPr/>
            </p:nvSpPr>
            <p:spPr>
              <a:xfrm>
                <a:off x="2018167" y="2513336"/>
                <a:ext cx="1325100" cy="26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Donald Trump</a:t>
                </a:r>
                <a:endParaRPr/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2018166" y="2860862"/>
                <a:ext cx="2147700" cy="20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8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Former President of the United States</a:t>
                </a:r>
                <a:endParaRPr/>
              </a:p>
            </p:txBody>
          </p:sp>
        </p:grpSp>
        <p:grpSp>
          <p:nvGrpSpPr>
            <p:cNvPr id="126" name="Google Shape;126;p4"/>
            <p:cNvGrpSpPr/>
            <p:nvPr/>
          </p:nvGrpSpPr>
          <p:grpSpPr>
            <a:xfrm>
              <a:off x="9567874" y="3862604"/>
              <a:ext cx="4662066" cy="2815317"/>
              <a:chOff x="1122267" y="3194531"/>
              <a:chExt cx="3498931" cy="2180371"/>
            </a:xfrm>
          </p:grpSpPr>
          <p:sp>
            <p:nvSpPr>
              <p:cNvPr id="127" name="Google Shape;127;p4"/>
              <p:cNvSpPr txBox="1"/>
              <p:nvPr/>
            </p:nvSpPr>
            <p:spPr>
              <a:xfrm>
                <a:off x="1122267" y="3194531"/>
                <a:ext cx="926100" cy="24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050"/>
                  <a:buFont typeface="Noto Sans Symbols"/>
                  <a:buChar char="❖"/>
                </a:pPr>
                <a:r>
                  <a:rPr b="1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Age </a:t>
                </a:r>
                <a:r>
                  <a:rPr b="0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78</a:t>
                </a:r>
                <a:endParaRPr/>
              </a:p>
            </p:txBody>
          </p:sp>
          <p:sp>
            <p:nvSpPr>
              <p:cNvPr id="128" name="Google Shape;128;p4"/>
              <p:cNvSpPr txBox="1"/>
              <p:nvPr/>
            </p:nvSpPr>
            <p:spPr>
              <a:xfrm>
                <a:off x="2048262" y="3194531"/>
                <a:ext cx="1957500" cy="24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050"/>
                  <a:buFont typeface="Noto Sans Symbols"/>
                  <a:buChar char="❖"/>
                </a:pPr>
                <a:r>
                  <a:rPr b="1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Birthplace </a:t>
                </a:r>
                <a:r>
                  <a:rPr b="0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Queens, NY</a:t>
                </a:r>
                <a:endParaRPr/>
              </a:p>
            </p:txBody>
          </p:sp>
          <p:sp>
            <p:nvSpPr>
              <p:cNvPr id="129" name="Google Shape;129;p4"/>
              <p:cNvSpPr txBox="1"/>
              <p:nvPr/>
            </p:nvSpPr>
            <p:spPr>
              <a:xfrm>
                <a:off x="1122268" y="3589867"/>
                <a:ext cx="2428200" cy="24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050"/>
                  <a:buFont typeface="Noto Sans Symbols"/>
                  <a:buChar char="❖"/>
                </a:pPr>
                <a:r>
                  <a:rPr b="1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Residence </a:t>
                </a:r>
                <a:r>
                  <a:rPr b="0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Palm Beach, FL</a:t>
                </a:r>
                <a:endParaRPr/>
              </a:p>
            </p:txBody>
          </p:sp>
          <p:sp>
            <p:nvSpPr>
              <p:cNvPr id="130" name="Google Shape;130;p4"/>
              <p:cNvSpPr txBox="1"/>
              <p:nvPr/>
            </p:nvSpPr>
            <p:spPr>
              <a:xfrm>
                <a:off x="1122268" y="3985178"/>
                <a:ext cx="3010500" cy="4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050"/>
                  <a:buFont typeface="Noto Sans Symbols"/>
                  <a:buChar char="❖"/>
                </a:pPr>
                <a:r>
                  <a:rPr b="1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Previous presidential campaigns </a:t>
                </a:r>
                <a:r>
                  <a:rPr b="0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2000, 2016, 2020</a:t>
                </a:r>
                <a:endParaRPr/>
              </a:p>
            </p:txBody>
          </p:sp>
          <p:sp>
            <p:nvSpPr>
              <p:cNvPr id="131" name="Google Shape;131;p4"/>
              <p:cNvSpPr txBox="1"/>
              <p:nvPr/>
            </p:nvSpPr>
            <p:spPr>
              <a:xfrm>
                <a:off x="1122268" y="4477690"/>
                <a:ext cx="3498930" cy="404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050"/>
                  <a:buFont typeface="Noto Sans Symbols"/>
                  <a:buChar char="❖"/>
                </a:pPr>
                <a:r>
                  <a:rPr b="1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Offices held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</a:t>
                </a:r>
                <a:r>
                  <a:rPr b="0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45th President of the U.S. (2017-2021)</a:t>
                </a:r>
                <a:endParaRPr/>
              </a:p>
            </p:txBody>
          </p:sp>
          <p:sp>
            <p:nvSpPr>
              <p:cNvPr id="132" name="Google Shape;132;p4"/>
              <p:cNvSpPr txBox="1"/>
              <p:nvPr/>
            </p:nvSpPr>
            <p:spPr>
              <a:xfrm>
                <a:off x="1122268" y="4970202"/>
                <a:ext cx="2796600" cy="4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050"/>
                  <a:buFont typeface="Noto Sans Symbols"/>
                  <a:buChar char="❖"/>
                </a:pPr>
                <a:r>
                  <a:rPr b="1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Education </a:t>
                </a:r>
                <a:r>
                  <a:rPr b="0" i="0" lang="en-US" sz="105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University of Pennsylvania (BS)</a:t>
                </a:r>
                <a:endParaRPr/>
              </a:p>
            </p:txBody>
          </p:sp>
        </p:grpSp>
        <p:pic>
          <p:nvPicPr>
            <p:cNvPr descr="A person in a suit and tie&#10;&#10;Description automatically generated" id="133" name="Google Shape;133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179682" y="1999840"/>
              <a:ext cx="1736092" cy="1716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6">
            <a:alphaModFix/>
          </a:blip>
          <a:srcRect b="20115" l="0" r="0" t="0"/>
          <a:stretch/>
        </p:blipFill>
        <p:spPr>
          <a:xfrm>
            <a:off x="2213756" y="2397352"/>
            <a:ext cx="1086360" cy="155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2800" y="2203675"/>
            <a:ext cx="282650" cy="2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/>
          <p:nvPr/>
        </p:nvSpPr>
        <p:spPr>
          <a:xfrm flipH="1" rot="10800000">
            <a:off x="2213744" y="3898285"/>
            <a:ext cx="3543600" cy="2496300"/>
          </a:xfrm>
          <a:prstGeom prst="round2SameRect">
            <a:avLst>
              <a:gd fmla="val 934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4"/>
          <p:cNvGrpSpPr/>
          <p:nvPr/>
        </p:nvGrpSpPr>
        <p:grpSpPr>
          <a:xfrm>
            <a:off x="2293410" y="4011892"/>
            <a:ext cx="3384280" cy="2269058"/>
            <a:chOff x="213673" y="3269967"/>
            <a:chExt cx="3384280" cy="2269058"/>
          </a:xfrm>
        </p:grpSpPr>
        <p:sp>
          <p:nvSpPr>
            <p:cNvPr id="139" name="Google Shape;139;p4"/>
            <p:cNvSpPr txBox="1"/>
            <p:nvPr/>
          </p:nvSpPr>
          <p:spPr>
            <a:xfrm>
              <a:off x="213675" y="3269967"/>
              <a:ext cx="936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Noto Sans Symbols"/>
                <a:buChar char="❖"/>
              </a:pPr>
              <a:r>
                <a:rPr b="1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Age </a:t>
              </a:r>
              <a:r>
                <a:rPr b="0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82</a:t>
              </a:r>
              <a:endParaRPr/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1341326" y="3269967"/>
              <a:ext cx="1934321" cy="415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Noto Sans Symbols"/>
                <a:buChar char="❖"/>
              </a:pPr>
              <a:r>
                <a:rPr b="1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Birthplace </a:t>
              </a:r>
              <a:r>
                <a:rPr b="0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Scranton, PA</a:t>
              </a:r>
              <a:endParaRPr/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213675" y="3535726"/>
              <a:ext cx="2787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Noto Sans Symbols"/>
                <a:buChar char="❖"/>
              </a:pPr>
              <a:r>
                <a:rPr b="1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Residence </a:t>
              </a:r>
              <a:r>
                <a:rPr b="0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Washington, DC</a:t>
              </a:r>
              <a:endParaRPr/>
            </a:p>
          </p:txBody>
        </p:sp>
        <p:sp>
          <p:nvSpPr>
            <p:cNvPr id="142" name="Google Shape;142;p4"/>
            <p:cNvSpPr txBox="1"/>
            <p:nvPr/>
          </p:nvSpPr>
          <p:spPr>
            <a:xfrm>
              <a:off x="213674" y="3801485"/>
              <a:ext cx="3300143" cy="415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Noto Sans Symbols"/>
                <a:buChar char="❖"/>
              </a:pPr>
              <a:r>
                <a:rPr b="1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Previous presidential campaigns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</a:t>
              </a:r>
              <a:r>
                <a:rPr b="0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1988, 2008, 2020</a:t>
              </a:r>
              <a:endParaRPr/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213674" y="4224426"/>
              <a:ext cx="3300143" cy="6465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900"/>
                <a:buFont typeface="Noto Sans Symbols"/>
                <a:buChar char="❖"/>
              </a:pPr>
              <a:r>
                <a:rPr b="1" i="0" lang="en-US" sz="9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Offices held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46th President of the United States (2021-present), 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</a:t>
              </a:r>
              <a:r>
                <a:rPr b="0" i="0" lang="en-US" sz="9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47th Vice President of the United States (2009-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</a:t>
              </a:r>
              <a:r>
                <a:rPr b="0" i="0" lang="en-US" sz="9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2017), U.S. Senator from Delaware (1973-2009)</a:t>
              </a:r>
              <a:endParaRPr/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213673" y="4961730"/>
              <a:ext cx="3384280" cy="577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Noto Sans Symbols"/>
                <a:buChar char="❖"/>
              </a:pPr>
              <a:r>
                <a:rPr b="1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Education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</a:t>
              </a:r>
              <a:r>
                <a:rPr b="0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University of Delaware (BA),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　</a:t>
              </a:r>
              <a:r>
                <a:rPr b="0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Syracuse</a:t>
              </a:r>
              <a:r>
                <a:rPr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b="0" i="0" lang="en-US" sz="105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University (JD)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7861e43b9d_1_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1" name="Google Shape;681;g27861e43b9d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950" y="131201"/>
            <a:ext cx="4100299" cy="32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7861e43b9d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575" y="3518200"/>
            <a:ext cx="3893725" cy="31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7861e43b9d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300" y="3552325"/>
            <a:ext cx="3717526" cy="29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27861e43b9d_1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575" y="208175"/>
            <a:ext cx="4004391" cy="32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ed7056aa6d_0_9"/>
          <p:cNvSpPr txBox="1"/>
          <p:nvPr/>
        </p:nvSpPr>
        <p:spPr>
          <a:xfrm>
            <a:off x="2228948" y="248986"/>
            <a:ext cx="75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정당 별 중요 Key word 확인</a:t>
            </a:r>
            <a:endParaRPr b="1" sz="4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690" name="Google Shape;690;g2ed7056aa6d_0_9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2ed7056aa6d_0_9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 </a:t>
            </a:r>
            <a:endParaRPr/>
          </a:p>
        </p:txBody>
      </p:sp>
      <p:sp>
        <p:nvSpPr>
          <p:cNvPr id="692" name="Google Shape;692;g2ed7056aa6d_0_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3" name="Google Shape;693;g2ed7056aa6d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25" y="2236210"/>
            <a:ext cx="2242325" cy="44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2ed7056aa6d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450" y="2267450"/>
            <a:ext cx="752475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2ed7056aa6d_0_9"/>
          <p:cNvSpPr txBox="1"/>
          <p:nvPr/>
        </p:nvSpPr>
        <p:spPr>
          <a:xfrm>
            <a:off x="1109775" y="1774500"/>
            <a:ext cx="60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공화당 키워드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ed7056aa6d_0_19"/>
          <p:cNvSpPr txBox="1"/>
          <p:nvPr/>
        </p:nvSpPr>
        <p:spPr>
          <a:xfrm>
            <a:off x="2228948" y="248986"/>
            <a:ext cx="75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정당 별 중요 Key word 확인</a:t>
            </a:r>
            <a:endParaRPr b="1" sz="4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701" name="Google Shape;701;g2ed7056aa6d_0_19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2ed7056aa6d_0_19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 </a:t>
            </a:r>
            <a:endParaRPr/>
          </a:p>
        </p:txBody>
      </p:sp>
      <p:sp>
        <p:nvSpPr>
          <p:cNvPr id="703" name="Google Shape;703;g2ed7056aa6d_0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4" name="Google Shape;704;g2ed7056aa6d_0_19"/>
          <p:cNvSpPr txBox="1"/>
          <p:nvPr/>
        </p:nvSpPr>
        <p:spPr>
          <a:xfrm>
            <a:off x="1109775" y="1774500"/>
            <a:ext cx="60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민주당 키워드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g2ed7056aa6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650" y="2236200"/>
            <a:ext cx="2188341" cy="443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2ed7056aa6d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050" y="2551375"/>
            <a:ext cx="752475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711" name="Google Shape;711;g2ed7056aa6d_0_40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2ed7056aa6d_0_40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2ed7056aa6d_0_40"/>
          <p:cNvSpPr txBox="1"/>
          <p:nvPr/>
        </p:nvSpPr>
        <p:spPr>
          <a:xfrm>
            <a:off x="1109775" y="1774500"/>
            <a:ext cx="60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낙선 연설문 키워드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g2ed7056aa6d_0_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5" name="Google Shape;715;g2ed7056aa6d_0_40"/>
          <p:cNvSpPr txBox="1"/>
          <p:nvPr/>
        </p:nvSpPr>
        <p:spPr>
          <a:xfrm>
            <a:off x="2048257" y="319697"/>
            <a:ext cx="809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대선 당락별 키워드 분석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6" name="Google Shape;716;g2ed7056aa6d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800" y="2422175"/>
            <a:ext cx="2206771" cy="4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2ed7056aa6d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150" y="2551375"/>
            <a:ext cx="752475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722" name="Google Shape;722;g2ed7056aa6d_0_50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2ed7056aa6d_0_50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g2ed7056aa6d_0_50"/>
          <p:cNvSpPr txBox="1"/>
          <p:nvPr/>
        </p:nvSpPr>
        <p:spPr>
          <a:xfrm>
            <a:off x="1109775" y="1774500"/>
            <a:ext cx="60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당선 연설문 키워드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g2ed7056aa6d_0_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6" name="Google Shape;726;g2ed7056aa6d_0_50"/>
          <p:cNvSpPr txBox="1"/>
          <p:nvPr/>
        </p:nvSpPr>
        <p:spPr>
          <a:xfrm>
            <a:off x="2048257" y="319697"/>
            <a:ext cx="809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대선 당락별 키워드 분석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7" name="Google Shape;727;g2ed7056aa6d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000" y="2422175"/>
            <a:ext cx="7524750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2ed7056aa6d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475" y="2301372"/>
            <a:ext cx="2167581" cy="42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ed7056aa6d_1_0"/>
          <p:cNvSpPr txBox="1"/>
          <p:nvPr/>
        </p:nvSpPr>
        <p:spPr>
          <a:xfrm>
            <a:off x="2152385" y="222886"/>
            <a:ext cx="75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연도 별 중요 Key word 확인</a:t>
            </a:r>
            <a:endParaRPr b="1" sz="4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734" name="Google Shape;734;g2ed7056aa6d_1_0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2ed7056aa6d_1_0"/>
          <p:cNvSpPr txBox="1"/>
          <p:nvPr/>
        </p:nvSpPr>
        <p:spPr>
          <a:xfrm>
            <a:off x="516199" y="992375"/>
            <a:ext cx="457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g2ed7056aa6d_1_0"/>
          <p:cNvSpPr txBox="1"/>
          <p:nvPr/>
        </p:nvSpPr>
        <p:spPr>
          <a:xfrm>
            <a:off x="786275" y="1823375"/>
            <a:ext cx="492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1916y -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Fransico Villa 뉴멕시코주 공격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사건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2ed7056aa6d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8" name="Google Shape;738;g2ed7056aa6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275" y="2486912"/>
            <a:ext cx="6573300" cy="354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2ed7056aa6d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0450" y="2450875"/>
            <a:ext cx="2297000" cy="39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ed7056aa6d_1_10"/>
          <p:cNvSpPr txBox="1"/>
          <p:nvPr/>
        </p:nvSpPr>
        <p:spPr>
          <a:xfrm>
            <a:off x="2152385" y="222886"/>
            <a:ext cx="75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연도 별 중요 Key word 확인</a:t>
            </a:r>
            <a:endParaRPr b="1" sz="4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745" name="Google Shape;745;g2ed7056aa6d_1_10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2ed7056aa6d_1_10"/>
          <p:cNvSpPr txBox="1"/>
          <p:nvPr/>
        </p:nvSpPr>
        <p:spPr>
          <a:xfrm>
            <a:off x="516199" y="992375"/>
            <a:ext cx="457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2ed7056aa6d_1_10"/>
          <p:cNvSpPr txBox="1"/>
          <p:nvPr/>
        </p:nvSpPr>
        <p:spPr>
          <a:xfrm>
            <a:off x="786275" y="1823375"/>
            <a:ext cx="492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1932y -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대공황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사건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2ed7056aa6d_1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9" name="Google Shape;749;g2ed7056aa6d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050" y="2813097"/>
            <a:ext cx="5630849" cy="30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2ed7056aa6d_1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675" y="2583251"/>
            <a:ext cx="2904359" cy="30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ed7056aa6d_1_24"/>
          <p:cNvSpPr txBox="1"/>
          <p:nvPr/>
        </p:nvSpPr>
        <p:spPr>
          <a:xfrm>
            <a:off x="2152385" y="222886"/>
            <a:ext cx="75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연도 별 중요 Key word 확인</a:t>
            </a:r>
            <a:endParaRPr b="1" sz="4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756" name="Google Shape;756;g2ed7056aa6d_1_24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2ed7056aa6d_1_24"/>
          <p:cNvSpPr txBox="1"/>
          <p:nvPr/>
        </p:nvSpPr>
        <p:spPr>
          <a:xfrm>
            <a:off x="516199" y="992375"/>
            <a:ext cx="457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g2ed7056aa6d_1_24"/>
          <p:cNvSpPr txBox="1"/>
          <p:nvPr/>
        </p:nvSpPr>
        <p:spPr>
          <a:xfrm>
            <a:off x="786275" y="1823375"/>
            <a:ext cx="492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1988y -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파키스탄 대통령 사망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사건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g2ed7056aa6d_1_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0" name="Google Shape;760;g2ed7056aa6d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125" y="2248188"/>
            <a:ext cx="272415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2ed7056aa6d_1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6900" y="2397500"/>
            <a:ext cx="752475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ed7056aa6d_1_34"/>
          <p:cNvSpPr txBox="1"/>
          <p:nvPr/>
        </p:nvSpPr>
        <p:spPr>
          <a:xfrm>
            <a:off x="2152385" y="222886"/>
            <a:ext cx="75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연도 별 중요 Key word 확인</a:t>
            </a:r>
            <a:endParaRPr b="1" sz="4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767" name="Google Shape;767;g2ed7056aa6d_1_34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g2ed7056aa6d_1_34"/>
          <p:cNvSpPr txBox="1"/>
          <p:nvPr/>
        </p:nvSpPr>
        <p:spPr>
          <a:xfrm>
            <a:off x="516199" y="992375"/>
            <a:ext cx="457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2ed7056aa6d_1_34"/>
          <p:cNvSpPr txBox="1"/>
          <p:nvPr/>
        </p:nvSpPr>
        <p:spPr>
          <a:xfrm>
            <a:off x="786275" y="1823375"/>
            <a:ext cx="492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1992y, 1996y -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빌클린턴 경제 호황기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2ed7056aa6d_1_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1" name="Google Shape;771;g2ed7056aa6d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788" y="2681288"/>
            <a:ext cx="2847975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2ed7056aa6d_1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0725" y="2368750"/>
            <a:ext cx="3715200" cy="197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g2ed7056aa6d_1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0779" y="4416668"/>
            <a:ext cx="3715145" cy="197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2ed7056aa6d_1_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3777" y="2242412"/>
            <a:ext cx="2349565" cy="42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786c763468_0_99"/>
          <p:cNvSpPr txBox="1"/>
          <p:nvPr/>
        </p:nvSpPr>
        <p:spPr>
          <a:xfrm>
            <a:off x="2048257" y="319697"/>
            <a:ext cx="809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후보별 키워드 분석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flag in the shape of a map&#10;&#10;Description automatically generated" id="780" name="Google Shape;780;g2786c763468_0_99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2786c763468_0_99"/>
          <p:cNvSpPr txBox="1"/>
          <p:nvPr/>
        </p:nvSpPr>
        <p:spPr>
          <a:xfrm>
            <a:off x="692727" y="1126836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Method: KeyBERT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g2786c763468_0_99"/>
          <p:cNvSpPr txBox="1"/>
          <p:nvPr/>
        </p:nvSpPr>
        <p:spPr>
          <a:xfrm>
            <a:off x="5153688" y="2274938"/>
            <a:ext cx="26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 McCain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2786c763468_0_99"/>
          <p:cNvSpPr txBox="1"/>
          <p:nvPr/>
        </p:nvSpPr>
        <p:spPr>
          <a:xfrm>
            <a:off x="3431850" y="1629325"/>
            <a:ext cx="60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2008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 후보 키워드 - 금융위기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4" name="Google Shape;784;g2786c763468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650" y="2881025"/>
            <a:ext cx="6238725" cy="33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2786c763468_0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149" name="Google Shape;149;p5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80897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 txBox="1"/>
          <p:nvPr/>
        </p:nvSpPr>
        <p:spPr>
          <a:xfrm>
            <a:off x="656914" y="2397362"/>
            <a:ext cx="42545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2085256" y="287578"/>
            <a:ext cx="745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Introduction of </a:t>
            </a:r>
            <a:r>
              <a:rPr b="1" lang="en-US" sz="4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sz="4200"/>
          </a:p>
        </p:txBody>
      </p:sp>
      <p:sp>
        <p:nvSpPr>
          <p:cNvPr id="152" name="Google Shape;152;p5"/>
          <p:cNvSpPr txBox="1"/>
          <p:nvPr/>
        </p:nvSpPr>
        <p:spPr>
          <a:xfrm>
            <a:off x="1112362" y="1108572"/>
            <a:ext cx="10707900" cy="5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endParaRPr b="1" sz="28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사회적 지표와 연설문 분석을 통해서, 미국대선 후보별 당락을 예측한다.</a:t>
            </a:r>
            <a:endParaRPr b="1" sz="24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Method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연도별 사회 지표들을 사용하여, </a:t>
            </a:r>
            <a:endParaRPr b="1" sz="24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1. 미국 대통령 후보별 당락을 예측 하는 모델을 만든다. </a:t>
            </a:r>
            <a:endParaRPr b="1" sz="24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분석 결과 (NLP)를  활용하여,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2. 정당/ 연도별 중요한 Key word를 분석한다. </a:t>
            </a:r>
            <a:endParaRPr b="1" sz="24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3. 미국 대통령 후보별 당락 예측하는 모델을 만든다. </a:t>
            </a:r>
            <a:endParaRPr b="1" sz="24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4. 1번과 3번 모델을 혼합하여 2024년에 대한 후보별 당락을 예측한다.</a:t>
            </a:r>
            <a:endParaRPr b="1" sz="24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ed7056aa6d_0_1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2" name="Google Shape;792;g2ed7056aa6d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00" y="89750"/>
            <a:ext cx="11241448" cy="632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ed7056aa6d_0_1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2ed7056aa6d_0_1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0" name="Google Shape;800;g2ed7056aa6d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75" y="0"/>
            <a:ext cx="11201400" cy="6300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 b="0" l="32592" r="21296" t="0"/>
          <a:stretch/>
        </p:blipFill>
        <p:spPr>
          <a:xfrm>
            <a:off x="5981701" y="0"/>
            <a:ext cx="4743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/>
          <p:nvPr/>
        </p:nvSpPr>
        <p:spPr>
          <a:xfrm>
            <a:off x="5981701" y="0"/>
            <a:ext cx="4743450" cy="6858000"/>
          </a:xfrm>
          <a:prstGeom prst="rect">
            <a:avLst/>
          </a:prstGeom>
          <a:solidFill>
            <a:schemeClr val="accent2">
              <a:alpha val="7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10725150" y="0"/>
            <a:ext cx="14668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8270780" y="129669"/>
            <a:ext cx="392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Terminology</a:t>
            </a:r>
            <a:endParaRPr b="1" sz="5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" name="Google Shape;162;p6"/>
          <p:cNvGrpSpPr/>
          <p:nvPr/>
        </p:nvGrpSpPr>
        <p:grpSpPr>
          <a:xfrm>
            <a:off x="563710" y="1384539"/>
            <a:ext cx="7854114" cy="690068"/>
            <a:chOff x="495410" y="2704751"/>
            <a:chExt cx="7854114" cy="690068"/>
          </a:xfrm>
        </p:grpSpPr>
        <p:sp>
          <p:nvSpPr>
            <p:cNvPr id="163" name="Google Shape;163;p6"/>
            <p:cNvSpPr/>
            <p:nvPr/>
          </p:nvSpPr>
          <p:spPr>
            <a:xfrm>
              <a:off x="495410" y="2704751"/>
              <a:ext cx="7716261" cy="690068"/>
            </a:xfrm>
            <a:prstGeom prst="roundRect">
              <a:avLst>
                <a:gd fmla="val 1111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sx="102000" rotWithShape="0" algn="ctr" sy="102000">
                <a:srgbClr val="000000">
                  <a:alpha val="1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"/>
            <p:cNvSpPr txBox="1"/>
            <p:nvPr/>
          </p:nvSpPr>
          <p:spPr>
            <a:xfrm>
              <a:off x="1276724" y="2768772"/>
              <a:ext cx="7072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GDP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(Gross Domestic Product</a:t>
              </a:r>
              <a:r>
                <a:rPr lang="en-US" sz="1800">
                  <a:solidFill>
                    <a:schemeClr val="dk1"/>
                  </a:solidFill>
                </a:rPr>
                <a:t>, 국내총생산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40C28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특정 기준 연도의 가격 수준을 사용하여 계산된 한 나라의 총 경제 생산물의 가치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676815" y="2832645"/>
              <a:ext cx="471478" cy="284938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6"/>
          <p:cNvGrpSpPr/>
          <p:nvPr/>
        </p:nvGrpSpPr>
        <p:grpSpPr>
          <a:xfrm>
            <a:off x="563722" y="3731804"/>
            <a:ext cx="8762218" cy="690068"/>
            <a:chOff x="495410" y="4228454"/>
            <a:chExt cx="8762218" cy="690068"/>
          </a:xfrm>
        </p:grpSpPr>
        <p:sp>
          <p:nvSpPr>
            <p:cNvPr id="167" name="Google Shape;167;p6"/>
            <p:cNvSpPr/>
            <p:nvPr/>
          </p:nvSpPr>
          <p:spPr>
            <a:xfrm>
              <a:off x="495410" y="4228454"/>
              <a:ext cx="7716261" cy="690068"/>
            </a:xfrm>
            <a:prstGeom prst="roundRect">
              <a:avLst>
                <a:gd fmla="val 1111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sx="102000" rotWithShape="0" algn="ctr" sy="102000">
                <a:srgbClr val="000000">
                  <a:alpha val="1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6"/>
            <p:cNvSpPr txBox="1"/>
            <p:nvPr/>
          </p:nvSpPr>
          <p:spPr>
            <a:xfrm>
              <a:off x="1332828" y="4358608"/>
              <a:ext cx="7924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40C28"/>
                  </a:solidFill>
                  <a:latin typeface="Arial"/>
                  <a:ea typeface="Arial"/>
                  <a:cs typeface="Arial"/>
                  <a:sym typeface="Arial"/>
                </a:rPr>
                <a:t>Unemployment rate</a:t>
              </a:r>
              <a:r>
                <a:rPr lang="en-US" sz="2000">
                  <a:solidFill>
                    <a:srgbClr val="040C28"/>
                  </a:solidFill>
                  <a:latin typeface="Arial"/>
                  <a:ea typeface="Arial"/>
                  <a:cs typeface="Arial"/>
                  <a:sym typeface="Arial"/>
                </a:rPr>
                <a:t>: 실업률 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flipH="1">
              <a:off x="666124" y="4257912"/>
              <a:ext cx="599895" cy="601497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6"/>
          <p:cNvGrpSpPr/>
          <p:nvPr/>
        </p:nvGrpSpPr>
        <p:grpSpPr>
          <a:xfrm>
            <a:off x="563722" y="5044083"/>
            <a:ext cx="8762218" cy="690068"/>
            <a:chOff x="495410" y="5764508"/>
            <a:chExt cx="8762218" cy="690068"/>
          </a:xfrm>
        </p:grpSpPr>
        <p:sp>
          <p:nvSpPr>
            <p:cNvPr id="171" name="Google Shape;171;p6"/>
            <p:cNvSpPr/>
            <p:nvPr/>
          </p:nvSpPr>
          <p:spPr>
            <a:xfrm>
              <a:off x="495410" y="5764508"/>
              <a:ext cx="7716261" cy="690068"/>
            </a:xfrm>
            <a:prstGeom prst="roundRect">
              <a:avLst>
                <a:gd fmla="val 11111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sx="102000" rotWithShape="0" algn="ctr" sy="102000">
                <a:srgbClr val="000000">
                  <a:alpha val="1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6"/>
            <p:cNvSpPr txBox="1"/>
            <p:nvPr/>
          </p:nvSpPr>
          <p:spPr>
            <a:xfrm>
              <a:off x="1332828" y="5892039"/>
              <a:ext cx="7924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40C28"/>
                  </a:solidFill>
                  <a:latin typeface="Arial"/>
                  <a:ea typeface="Arial"/>
                  <a:cs typeface="Arial"/>
                  <a:sym typeface="Arial"/>
                </a:rPr>
                <a:t>Approval rate:</a:t>
              </a:r>
              <a:r>
                <a:rPr lang="en-US" sz="2000">
                  <a:solidFill>
                    <a:srgbClr val="040C28"/>
                  </a:solidFill>
                  <a:latin typeface="Arial"/>
                  <a:ea typeface="Arial"/>
                  <a:cs typeface="Arial"/>
                  <a:sym typeface="Arial"/>
                </a:rPr>
                <a:t> 대통령 지지율 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46990" y="5789622"/>
              <a:ext cx="618044" cy="616352"/>
            </a:xfrm>
            <a:custGeom>
              <a:rect b="b" l="l" r="r" t="t"/>
              <a:pathLst>
                <a:path extrusionOk="0" h="11657" w="11689">
                  <a:moveTo>
                    <a:pt x="5797" y="2111"/>
                  </a:moveTo>
                  <a:cubicBezTo>
                    <a:pt x="6175" y="2111"/>
                    <a:pt x="6459" y="2426"/>
                    <a:pt x="6459" y="2773"/>
                  </a:cubicBezTo>
                  <a:cubicBezTo>
                    <a:pt x="6459" y="3151"/>
                    <a:pt x="6175" y="3466"/>
                    <a:pt x="5797" y="3466"/>
                  </a:cubicBezTo>
                  <a:cubicBezTo>
                    <a:pt x="5388" y="3466"/>
                    <a:pt x="5104" y="3151"/>
                    <a:pt x="5104" y="2773"/>
                  </a:cubicBezTo>
                  <a:cubicBezTo>
                    <a:pt x="5104" y="2426"/>
                    <a:pt x="5419" y="2111"/>
                    <a:pt x="5797" y="2111"/>
                  </a:cubicBezTo>
                  <a:close/>
                  <a:moveTo>
                    <a:pt x="6112" y="4159"/>
                  </a:moveTo>
                  <a:cubicBezTo>
                    <a:pt x="6648" y="4159"/>
                    <a:pt x="7120" y="4631"/>
                    <a:pt x="7120" y="5198"/>
                  </a:cubicBezTo>
                  <a:lnTo>
                    <a:pt x="7120" y="5545"/>
                  </a:lnTo>
                  <a:lnTo>
                    <a:pt x="4379" y="5545"/>
                  </a:lnTo>
                  <a:lnTo>
                    <a:pt x="4379" y="5198"/>
                  </a:lnTo>
                  <a:cubicBezTo>
                    <a:pt x="4411" y="4600"/>
                    <a:pt x="4884" y="4159"/>
                    <a:pt x="5419" y="4159"/>
                  </a:cubicBezTo>
                  <a:close/>
                  <a:moveTo>
                    <a:pt x="10586" y="662"/>
                  </a:moveTo>
                  <a:cubicBezTo>
                    <a:pt x="10775" y="662"/>
                    <a:pt x="10932" y="819"/>
                    <a:pt x="10932" y="1008"/>
                  </a:cubicBezTo>
                  <a:lnTo>
                    <a:pt x="10932" y="5860"/>
                  </a:lnTo>
                  <a:lnTo>
                    <a:pt x="10996" y="5860"/>
                  </a:lnTo>
                  <a:cubicBezTo>
                    <a:pt x="10996" y="6049"/>
                    <a:pt x="10838" y="6207"/>
                    <a:pt x="10617" y="6207"/>
                  </a:cubicBezTo>
                  <a:lnTo>
                    <a:pt x="9483" y="6207"/>
                  </a:lnTo>
                  <a:cubicBezTo>
                    <a:pt x="9326" y="5829"/>
                    <a:pt x="8979" y="5545"/>
                    <a:pt x="8507" y="5545"/>
                  </a:cubicBezTo>
                  <a:lnTo>
                    <a:pt x="7845" y="5545"/>
                  </a:lnTo>
                  <a:lnTo>
                    <a:pt x="7845" y="5198"/>
                  </a:lnTo>
                  <a:cubicBezTo>
                    <a:pt x="7845" y="4505"/>
                    <a:pt x="7435" y="3938"/>
                    <a:pt x="6837" y="3655"/>
                  </a:cubicBezTo>
                  <a:cubicBezTo>
                    <a:pt x="7057" y="3403"/>
                    <a:pt x="7152" y="3151"/>
                    <a:pt x="7152" y="2773"/>
                  </a:cubicBezTo>
                  <a:cubicBezTo>
                    <a:pt x="7152" y="2048"/>
                    <a:pt x="6522" y="1418"/>
                    <a:pt x="5797" y="1418"/>
                  </a:cubicBezTo>
                  <a:cubicBezTo>
                    <a:pt x="5041" y="1418"/>
                    <a:pt x="4411" y="2048"/>
                    <a:pt x="4411" y="2773"/>
                  </a:cubicBezTo>
                  <a:cubicBezTo>
                    <a:pt x="4411" y="3088"/>
                    <a:pt x="4537" y="3403"/>
                    <a:pt x="4726" y="3655"/>
                  </a:cubicBezTo>
                  <a:cubicBezTo>
                    <a:pt x="4127" y="3938"/>
                    <a:pt x="3749" y="4505"/>
                    <a:pt x="3749" y="5198"/>
                  </a:cubicBezTo>
                  <a:lnTo>
                    <a:pt x="3749" y="5545"/>
                  </a:lnTo>
                  <a:lnTo>
                    <a:pt x="3056" y="5545"/>
                  </a:lnTo>
                  <a:cubicBezTo>
                    <a:pt x="2647" y="5545"/>
                    <a:pt x="2237" y="5829"/>
                    <a:pt x="2080" y="6207"/>
                  </a:cubicBezTo>
                  <a:lnTo>
                    <a:pt x="977" y="6207"/>
                  </a:lnTo>
                  <a:cubicBezTo>
                    <a:pt x="788" y="6207"/>
                    <a:pt x="630" y="6049"/>
                    <a:pt x="630" y="5860"/>
                  </a:cubicBezTo>
                  <a:lnTo>
                    <a:pt x="630" y="1008"/>
                  </a:lnTo>
                  <a:cubicBezTo>
                    <a:pt x="630" y="819"/>
                    <a:pt x="788" y="662"/>
                    <a:pt x="977" y="662"/>
                  </a:cubicBezTo>
                  <a:close/>
                  <a:moveTo>
                    <a:pt x="8538" y="6175"/>
                  </a:moveTo>
                  <a:cubicBezTo>
                    <a:pt x="8759" y="6175"/>
                    <a:pt x="8916" y="6333"/>
                    <a:pt x="8916" y="6522"/>
                  </a:cubicBezTo>
                  <a:cubicBezTo>
                    <a:pt x="8853" y="6711"/>
                    <a:pt x="8696" y="6868"/>
                    <a:pt x="8538" y="6868"/>
                  </a:cubicBezTo>
                  <a:lnTo>
                    <a:pt x="3088" y="6868"/>
                  </a:lnTo>
                  <a:cubicBezTo>
                    <a:pt x="2867" y="6868"/>
                    <a:pt x="2710" y="6711"/>
                    <a:pt x="2710" y="6522"/>
                  </a:cubicBezTo>
                  <a:cubicBezTo>
                    <a:pt x="2710" y="6333"/>
                    <a:pt x="2867" y="6175"/>
                    <a:pt x="3088" y="6175"/>
                  </a:cubicBezTo>
                  <a:close/>
                  <a:moveTo>
                    <a:pt x="8160" y="7593"/>
                  </a:moveTo>
                  <a:lnTo>
                    <a:pt x="7561" y="11027"/>
                  </a:lnTo>
                  <a:lnTo>
                    <a:pt x="4033" y="11027"/>
                  </a:lnTo>
                  <a:lnTo>
                    <a:pt x="3466" y="7593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5860"/>
                  </a:lnTo>
                  <a:cubicBezTo>
                    <a:pt x="0" y="6396"/>
                    <a:pt x="473" y="6868"/>
                    <a:pt x="1008" y="6868"/>
                  </a:cubicBezTo>
                  <a:lnTo>
                    <a:pt x="2111" y="6868"/>
                  </a:lnTo>
                  <a:cubicBezTo>
                    <a:pt x="2237" y="7183"/>
                    <a:pt x="2489" y="7435"/>
                    <a:pt x="2804" y="7498"/>
                  </a:cubicBezTo>
                  <a:lnTo>
                    <a:pt x="3434" y="11373"/>
                  </a:lnTo>
                  <a:cubicBezTo>
                    <a:pt x="3466" y="11531"/>
                    <a:pt x="3592" y="11657"/>
                    <a:pt x="3781" y="11657"/>
                  </a:cubicBezTo>
                  <a:lnTo>
                    <a:pt x="7877" y="11657"/>
                  </a:lnTo>
                  <a:cubicBezTo>
                    <a:pt x="8034" y="11657"/>
                    <a:pt x="8192" y="11531"/>
                    <a:pt x="8223" y="11373"/>
                  </a:cubicBezTo>
                  <a:lnTo>
                    <a:pt x="8853" y="7498"/>
                  </a:lnTo>
                  <a:cubicBezTo>
                    <a:pt x="9168" y="7435"/>
                    <a:pt x="9420" y="7183"/>
                    <a:pt x="9546" y="6868"/>
                  </a:cubicBezTo>
                  <a:lnTo>
                    <a:pt x="10680" y="6868"/>
                  </a:lnTo>
                  <a:cubicBezTo>
                    <a:pt x="11216" y="6868"/>
                    <a:pt x="11689" y="6396"/>
                    <a:pt x="11689" y="5860"/>
                  </a:cubicBezTo>
                  <a:lnTo>
                    <a:pt x="11689" y="1008"/>
                  </a:lnTo>
                  <a:cubicBezTo>
                    <a:pt x="11657" y="473"/>
                    <a:pt x="11185" y="0"/>
                    <a:pt x="10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563697" y="2524284"/>
            <a:ext cx="8762243" cy="690068"/>
            <a:chOff x="523448" y="2100784"/>
            <a:chExt cx="8762243" cy="690068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523447" y="2100784"/>
              <a:ext cx="8762243" cy="690068"/>
              <a:chOff x="495410" y="3456159"/>
              <a:chExt cx="8762243" cy="690068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495410" y="3456159"/>
                <a:ext cx="7716261" cy="690068"/>
              </a:xfrm>
              <a:prstGeom prst="roundRect">
                <a:avLst>
                  <a:gd fmla="val 11111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7000" sx="102000" rotWithShape="0" algn="ctr" sy="102000">
                  <a:srgbClr val="000000">
                    <a:alpha val="1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629824" y="3498959"/>
                <a:ext cx="619736" cy="615983"/>
              </a:xfrm>
              <a:custGeom>
                <a:rect b="b" l="l" r="r" t="t"/>
                <a:pathLst>
                  <a:path extrusionOk="0" h="11650" w="11721">
                    <a:moveTo>
                      <a:pt x="7625" y="694"/>
                    </a:moveTo>
                    <a:cubicBezTo>
                      <a:pt x="9515" y="694"/>
                      <a:pt x="11059" y="2206"/>
                      <a:pt x="11059" y="4096"/>
                    </a:cubicBezTo>
                    <a:cubicBezTo>
                      <a:pt x="11059" y="5987"/>
                      <a:pt x="9515" y="7530"/>
                      <a:pt x="7625" y="7530"/>
                    </a:cubicBezTo>
                    <a:cubicBezTo>
                      <a:pt x="5735" y="7530"/>
                      <a:pt x="4223" y="5987"/>
                      <a:pt x="4223" y="4096"/>
                    </a:cubicBezTo>
                    <a:cubicBezTo>
                      <a:pt x="4223" y="2206"/>
                      <a:pt x="5735" y="694"/>
                      <a:pt x="7625" y="694"/>
                    </a:cubicBezTo>
                    <a:close/>
                    <a:moveTo>
                      <a:pt x="3344" y="8066"/>
                    </a:moveTo>
                    <a:cubicBezTo>
                      <a:pt x="3435" y="8066"/>
                      <a:pt x="3529" y="8098"/>
                      <a:pt x="3593" y="8161"/>
                    </a:cubicBezTo>
                    <a:cubicBezTo>
                      <a:pt x="3719" y="8287"/>
                      <a:pt x="3719" y="8507"/>
                      <a:pt x="3593" y="8633"/>
                    </a:cubicBezTo>
                    <a:lnTo>
                      <a:pt x="1324" y="10870"/>
                    </a:lnTo>
                    <a:cubicBezTo>
                      <a:pt x="1277" y="10933"/>
                      <a:pt x="1190" y="10964"/>
                      <a:pt x="1100" y="10964"/>
                    </a:cubicBezTo>
                    <a:cubicBezTo>
                      <a:pt x="1009" y="10964"/>
                      <a:pt x="915" y="10933"/>
                      <a:pt x="852" y="10870"/>
                    </a:cubicBezTo>
                    <a:cubicBezTo>
                      <a:pt x="757" y="10744"/>
                      <a:pt x="757" y="10523"/>
                      <a:pt x="852" y="10397"/>
                    </a:cubicBezTo>
                    <a:lnTo>
                      <a:pt x="3120" y="8161"/>
                    </a:lnTo>
                    <a:cubicBezTo>
                      <a:pt x="3167" y="8098"/>
                      <a:pt x="3254" y="8066"/>
                      <a:pt x="3344" y="8066"/>
                    </a:cubicBezTo>
                    <a:close/>
                    <a:moveTo>
                      <a:pt x="7625" y="1"/>
                    </a:moveTo>
                    <a:cubicBezTo>
                      <a:pt x="5357" y="1"/>
                      <a:pt x="3529" y="1860"/>
                      <a:pt x="3529" y="4096"/>
                    </a:cubicBezTo>
                    <a:cubicBezTo>
                      <a:pt x="3529" y="5136"/>
                      <a:pt x="3908" y="6050"/>
                      <a:pt x="4538" y="6743"/>
                    </a:cubicBezTo>
                    <a:lnTo>
                      <a:pt x="3813" y="7467"/>
                    </a:lnTo>
                    <a:cubicBezTo>
                      <a:pt x="3673" y="7386"/>
                      <a:pt x="3520" y="7347"/>
                      <a:pt x="3367" y="7347"/>
                    </a:cubicBezTo>
                    <a:cubicBezTo>
                      <a:pt x="3106" y="7347"/>
                      <a:pt x="2846" y="7458"/>
                      <a:pt x="2647" y="7656"/>
                    </a:cubicBezTo>
                    <a:lnTo>
                      <a:pt x="379" y="9893"/>
                    </a:lnTo>
                    <a:cubicBezTo>
                      <a:pt x="1" y="10271"/>
                      <a:pt x="1" y="10964"/>
                      <a:pt x="379" y="11343"/>
                    </a:cubicBezTo>
                    <a:cubicBezTo>
                      <a:pt x="584" y="11547"/>
                      <a:pt x="852" y="11650"/>
                      <a:pt x="1119" y="11650"/>
                    </a:cubicBezTo>
                    <a:cubicBezTo>
                      <a:pt x="1387" y="11650"/>
                      <a:pt x="1655" y="11547"/>
                      <a:pt x="1860" y="11343"/>
                    </a:cubicBezTo>
                    <a:lnTo>
                      <a:pt x="4097" y="9106"/>
                    </a:lnTo>
                    <a:cubicBezTo>
                      <a:pt x="4412" y="8791"/>
                      <a:pt x="4506" y="8318"/>
                      <a:pt x="4286" y="7909"/>
                    </a:cubicBezTo>
                    <a:lnTo>
                      <a:pt x="5010" y="7215"/>
                    </a:lnTo>
                    <a:cubicBezTo>
                      <a:pt x="5703" y="7814"/>
                      <a:pt x="6648" y="8192"/>
                      <a:pt x="7625" y="8192"/>
                    </a:cubicBezTo>
                    <a:cubicBezTo>
                      <a:pt x="9925" y="8192"/>
                      <a:pt x="11721" y="6333"/>
                      <a:pt x="11721" y="4096"/>
                    </a:cubicBezTo>
                    <a:cubicBezTo>
                      <a:pt x="11721" y="1828"/>
                      <a:pt x="9893" y="1"/>
                      <a:pt x="7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6"/>
              <p:cNvSpPr txBox="1"/>
              <p:nvPr/>
            </p:nvSpPr>
            <p:spPr>
              <a:xfrm>
                <a:off x="1332853" y="3493388"/>
                <a:ext cx="79248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040C28"/>
                    </a:solidFill>
                    <a:latin typeface="Arial"/>
                    <a:ea typeface="Arial"/>
                    <a:cs typeface="Arial"/>
                    <a:sym typeface="Arial"/>
                  </a:rPr>
                  <a:t>CPI</a:t>
                </a:r>
                <a:r>
                  <a:rPr lang="en-US" sz="2000">
                    <a:solidFill>
                      <a:srgbClr val="040C28"/>
                    </a:solidFill>
                    <a:latin typeface="Arial"/>
                    <a:ea typeface="Arial"/>
                    <a:cs typeface="Arial"/>
                    <a:sym typeface="Arial"/>
                  </a:rPr>
                  <a:t>(Consumer Price Index, </a:t>
                </a:r>
                <a:r>
                  <a:rPr lang="en-US" sz="2000">
                    <a:solidFill>
                      <a:srgbClr val="040C28"/>
                    </a:solidFill>
                  </a:rPr>
                  <a:t>소비자 물가지수</a:t>
                </a:r>
                <a:r>
                  <a:rPr lang="en-US" sz="2000">
                    <a:solidFill>
                      <a:srgbClr val="040C28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 sz="2000">
                  <a:solidFill>
                    <a:srgbClr val="040C28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040C28"/>
                    </a:solidFill>
                    <a:latin typeface="Arial"/>
                    <a:ea typeface="Arial"/>
                    <a:cs typeface="Arial"/>
                    <a:sym typeface="Arial"/>
                  </a:rPr>
                  <a:t>: </a:t>
                </a:r>
                <a:r>
                  <a:rPr lang="en-US">
                    <a:solidFill>
                      <a:srgbClr val="040C28"/>
                    </a:solidFill>
                  </a:rPr>
                  <a:t>소비자들이 일반적으로 구입하는 상품과 서비스의 가격을 기준 연도의 가격과 비교</a:t>
                </a: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0" name="Google Shape;180;p6"/>
            <p:cNvSpPr/>
            <p:nvPr/>
          </p:nvSpPr>
          <p:spPr>
            <a:xfrm>
              <a:off x="935541" y="2301900"/>
              <a:ext cx="258242" cy="182047"/>
            </a:xfrm>
            <a:custGeom>
              <a:rect b="b" l="l" r="r" t="t"/>
              <a:pathLst>
                <a:path extrusionOk="0" h="3442" w="4884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lag in the shape of a map&#10;&#10;Description automatically generated" id="185" name="Google Shape;185;g2ecf76449bb_6_28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ecf76449bb_6_28"/>
          <p:cNvSpPr txBox="1"/>
          <p:nvPr/>
        </p:nvSpPr>
        <p:spPr>
          <a:xfrm>
            <a:off x="2098906" y="3"/>
            <a:ext cx="745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b="1" sz="4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87" name="Google Shape;187;g2ecf76449bb_6_28"/>
          <p:cNvGraphicFramePr/>
          <p:nvPr/>
        </p:nvGraphicFramePr>
        <p:xfrm>
          <a:off x="8056601" y="13505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{6AEDA65B-4C61-4F76-88F7-96A8E9CB07AC}</a:tableStyleId>
              </a:tblPr>
              <a:tblGrid>
                <a:gridCol w="1354600"/>
                <a:gridCol w="2383700"/>
              </a:tblGrid>
              <a:tr h="403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Features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Meaning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567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/>
                        <a:t>Name</a:t>
                      </a:r>
                      <a:endParaRPr b="1" sz="2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후보자 이름 </a:t>
                      </a:r>
                      <a:endParaRPr sz="1300"/>
                    </a:p>
                  </a:txBody>
                  <a:tcPr marT="45725" marB="45725" marR="91450" marL="91450" anchor="ctr"/>
                </a:tc>
              </a:tr>
              <a:tr h="567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/>
                        <a:t>Year</a:t>
                      </a:r>
                      <a:endParaRPr b="1" sz="2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연설/ 토론의 연도</a:t>
                      </a:r>
                      <a:endParaRPr sz="1500"/>
                    </a:p>
                  </a:txBody>
                  <a:tcPr marT="45725" marB="45725" marR="91450" marL="91450" anchor="ctr"/>
                </a:tc>
              </a:tr>
              <a:tr h="443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/>
                        <a:t>Speech</a:t>
                      </a:r>
                      <a:r>
                        <a:rPr lang="en-US" sz="2000" u="none" cap="none" strike="noStrike"/>
                        <a:t> </a:t>
                      </a:r>
                      <a:endParaRPr sz="2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solidFill>
                            <a:srgbClr val="040C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1933 ~ 2024 대선 후보의 연설문 및 토론 script </a:t>
                      </a:r>
                      <a:endParaRPr sz="15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88" name="Google Shape;188;g2ecf76449bb_6_28"/>
          <p:cNvSpPr txBox="1"/>
          <p:nvPr/>
        </p:nvSpPr>
        <p:spPr>
          <a:xfrm>
            <a:off x="421409" y="886640"/>
            <a:ext cx="37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사회 지표 기반 모델링</a:t>
            </a:r>
            <a:endParaRPr/>
          </a:p>
        </p:txBody>
      </p:sp>
      <p:sp>
        <p:nvSpPr>
          <p:cNvPr id="189" name="Google Shape;189;g2ecf76449bb_6_28"/>
          <p:cNvSpPr txBox="1"/>
          <p:nvPr/>
        </p:nvSpPr>
        <p:spPr>
          <a:xfrm>
            <a:off x="4348311" y="844632"/>
            <a:ext cx="37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*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중요도 모델링</a:t>
            </a:r>
            <a:endParaRPr/>
          </a:p>
        </p:txBody>
      </p:sp>
      <p:sp>
        <p:nvSpPr>
          <p:cNvPr id="190" name="Google Shape;190;g2ecf76449bb_6_28"/>
          <p:cNvSpPr txBox="1"/>
          <p:nvPr>
            <p:ph idx="12" type="sldNum"/>
          </p:nvPr>
        </p:nvSpPr>
        <p:spPr>
          <a:xfrm>
            <a:off x="8810200" y="63960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91" name="Google Shape;191;g2ecf76449bb_6_28"/>
          <p:cNvGraphicFramePr/>
          <p:nvPr/>
        </p:nvGraphicFramePr>
        <p:xfrm>
          <a:off x="497596" y="1362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{6AEDA65B-4C61-4F76-88F7-96A8E9CB07AC}</a:tableStyleId>
              </a:tblPr>
              <a:tblGrid>
                <a:gridCol w="1544475"/>
                <a:gridCol w="1739250"/>
              </a:tblGrid>
              <a:tr h="44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Features</a:t>
                      </a:r>
                      <a:endParaRPr sz="22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Meaning</a:t>
                      </a:r>
                      <a:endParaRPr sz="22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 u="none" cap="none" strike="noStrike"/>
                        <a:t>CPI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rgbClr val="040C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소비자 물가지수 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 u="none" cap="none" strike="noStrike"/>
                        <a:t>GDP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rgbClr val="040C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국</a:t>
                      </a:r>
                      <a:r>
                        <a:rPr lang="en-US">
                          <a:solidFill>
                            <a:srgbClr val="040C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총생산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Unemployment rate</a:t>
                      </a:r>
                      <a:endParaRPr b="1"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solidFill>
                            <a:srgbClr val="040C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실업률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 u="none" cap="none" strike="noStrike"/>
                        <a:t>Approval rate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/>
                        <a:t> 현직 대통령 지지율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Current Party</a:t>
                      </a:r>
                      <a:endParaRPr b="1"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여당</a:t>
                      </a:r>
                      <a:r>
                        <a:rPr lang="en-US"/>
                        <a:t> 정권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Candidate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양당 후보자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Age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후보자 나이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Region_x, Region_y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후보자 출신지 좌표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Final Education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후보자 최종 학력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g2ecf76449bb_6_28"/>
          <p:cNvSpPr txBox="1"/>
          <p:nvPr/>
        </p:nvSpPr>
        <p:spPr>
          <a:xfrm>
            <a:off x="7943536" y="833144"/>
            <a:ext cx="37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연설문 기반 모델링 </a:t>
            </a:r>
            <a:endParaRPr/>
          </a:p>
        </p:txBody>
      </p:sp>
      <p:graphicFrame>
        <p:nvGraphicFramePr>
          <p:cNvPr id="193" name="Google Shape;193;g2ecf76449bb_6_28"/>
          <p:cNvGraphicFramePr/>
          <p:nvPr/>
        </p:nvGraphicFramePr>
        <p:xfrm>
          <a:off x="4348296" y="13276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{6AEDA65B-4C61-4F76-88F7-96A8E9CB07AC}</a:tableStyleId>
              </a:tblPr>
              <a:tblGrid>
                <a:gridCol w="1394650"/>
                <a:gridCol w="1889075"/>
              </a:tblGrid>
              <a:tr h="388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Features</a:t>
                      </a:r>
                      <a:endParaRPr sz="22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Meaning</a:t>
                      </a:r>
                      <a:endParaRPr sz="22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Economy Importance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40C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경제 </a:t>
                      </a:r>
                      <a:r>
                        <a:rPr lang="en-US">
                          <a:solidFill>
                            <a:srgbClr val="040C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부문 중요도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Justice Importance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40C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사법/범죄 관련 중요도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5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Education Importance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40C2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교육/미래 부문 중요도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Military Importance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군사/안보 부문 중요도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/>
                        <a:t>Ideal Importance</a:t>
                      </a:r>
                      <a:endParaRPr b="1" sz="1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‘이념’에 대한 중요도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(평화, 반공, 애국심 등)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4" name="Google Shape;194;g2ecf76449bb_6_28"/>
          <p:cNvSpPr txBox="1"/>
          <p:nvPr/>
        </p:nvSpPr>
        <p:spPr>
          <a:xfrm>
            <a:off x="8024234" y="5435990"/>
            <a:ext cx="373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*중요도: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연설에서 각 주제가 차지하는 비중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/>
          <p:nvPr/>
        </p:nvSpPr>
        <p:spPr>
          <a:xfrm>
            <a:off x="13" y="0"/>
            <a:ext cx="12192000" cy="6858000"/>
          </a:xfrm>
          <a:prstGeom prst="rect">
            <a:avLst/>
          </a:prstGeom>
          <a:gradFill>
            <a:gsLst>
              <a:gs pos="0">
                <a:srgbClr val="273385">
                  <a:alpha val="84705"/>
                </a:srgbClr>
              </a:gs>
              <a:gs pos="100000">
                <a:srgbClr val="C32231">
                  <a:alpha val="3176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4144723" y="2476175"/>
            <a:ext cx="39025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전처리 </a:t>
            </a:r>
            <a:endParaRPr b="1" sz="9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flag in the shape of a map&#10;&#10;Description automatically generated" id="202" name="Google Shape;202;p9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1436088" y="735196"/>
            <a:ext cx="9319825" cy="587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west virgni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73385"/>
      </a:accent1>
      <a:accent2>
        <a:srgbClr val="C32231"/>
      </a:accent2>
      <a:accent3>
        <a:srgbClr val="C2D07A"/>
      </a:accent3>
      <a:accent4>
        <a:srgbClr val="4198BF"/>
      </a:accent4>
      <a:accent5>
        <a:srgbClr val="D35DA0"/>
      </a:accent5>
      <a:accent6>
        <a:srgbClr val="4E97A6"/>
      </a:accent6>
      <a:hlink>
        <a:srgbClr val="A5472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2023-08-09T05:03:30Z</dcterms:created>
  <dc:creator>SlideEgg</dc:creator>
</cp:coreProperties>
</file>